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Lst>
  <p:notesMasterIdLst>
    <p:notesMasterId r:id="rId67"/>
  </p:notesMasterIdLst>
  <p:handoutMasterIdLst>
    <p:handoutMasterId r:id="rId68"/>
  </p:handoutMasterIdLst>
  <p:sldIdLst>
    <p:sldId id="2076136255" r:id="rId7"/>
    <p:sldId id="2076136538" r:id="rId8"/>
    <p:sldId id="2076136256" r:id="rId9"/>
    <p:sldId id="2076136245" r:id="rId10"/>
    <p:sldId id="1825" r:id="rId11"/>
    <p:sldId id="2076136257" r:id="rId12"/>
    <p:sldId id="2076136518" r:id="rId13"/>
    <p:sldId id="1539" r:id="rId14"/>
    <p:sldId id="1540" r:id="rId15"/>
    <p:sldId id="1541" r:id="rId16"/>
    <p:sldId id="1834" r:id="rId17"/>
    <p:sldId id="277" r:id="rId18"/>
    <p:sldId id="2076136513" r:id="rId19"/>
    <p:sldId id="2076136524" r:id="rId20"/>
    <p:sldId id="2076136259" r:id="rId21"/>
    <p:sldId id="2076136522" r:id="rId22"/>
    <p:sldId id="2076136535" r:id="rId23"/>
    <p:sldId id="1818" r:id="rId24"/>
    <p:sldId id="785" r:id="rId25"/>
    <p:sldId id="2076136519" r:id="rId26"/>
    <p:sldId id="2076136520" r:id="rId27"/>
    <p:sldId id="1827" r:id="rId28"/>
    <p:sldId id="2076136525" r:id="rId29"/>
    <p:sldId id="1826" r:id="rId30"/>
    <p:sldId id="2076136536" r:id="rId31"/>
    <p:sldId id="1774" r:id="rId32"/>
    <p:sldId id="793" r:id="rId33"/>
    <p:sldId id="807" r:id="rId34"/>
    <p:sldId id="801" r:id="rId35"/>
    <p:sldId id="802" r:id="rId36"/>
    <p:sldId id="1819" r:id="rId37"/>
    <p:sldId id="1822" r:id="rId38"/>
    <p:sldId id="1823" r:id="rId39"/>
    <p:sldId id="1824" r:id="rId40"/>
    <p:sldId id="2076136526" r:id="rId41"/>
    <p:sldId id="1829" r:id="rId42"/>
    <p:sldId id="799" r:id="rId43"/>
    <p:sldId id="2076136529" r:id="rId44"/>
    <p:sldId id="276" r:id="rId45"/>
    <p:sldId id="278" r:id="rId46"/>
    <p:sldId id="734" r:id="rId47"/>
    <p:sldId id="2076136523" r:id="rId48"/>
    <p:sldId id="2076136537" r:id="rId49"/>
    <p:sldId id="1820" r:id="rId50"/>
    <p:sldId id="1830" r:id="rId51"/>
    <p:sldId id="1817" r:id="rId52"/>
    <p:sldId id="815" r:id="rId53"/>
    <p:sldId id="566" r:id="rId54"/>
    <p:sldId id="2076136530" r:id="rId55"/>
    <p:sldId id="803" r:id="rId56"/>
    <p:sldId id="2076136531" r:id="rId57"/>
    <p:sldId id="1832" r:id="rId58"/>
    <p:sldId id="2076136260" r:id="rId59"/>
    <p:sldId id="2076136262" r:id="rId60"/>
    <p:sldId id="2076136532" r:id="rId61"/>
    <p:sldId id="1795" r:id="rId62"/>
    <p:sldId id="1797" r:id="rId63"/>
    <p:sldId id="2076136533" r:id="rId64"/>
    <p:sldId id="2076136534" r:id="rId65"/>
    <p:sldId id="1800" r:id="rId66"/>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Lst>
        </p14:section>
        <p14:section name="Presentation" id="{111C68EB-42C2-4590-AB8C-55293A14ED12}">
          <p14:sldIdLst>
            <p14:sldId id="2076136538"/>
            <p14:sldId id="2076136256"/>
            <p14:sldId id="2076136245"/>
          </p14:sldIdLst>
        </p14:section>
        <p14:section name="Section A" id="{4B696DAC-B9CF-4C61-BDD2-0430F91D9E80}">
          <p14:sldIdLst>
            <p14:sldId id="1825"/>
            <p14:sldId id="2076136257"/>
            <p14:sldId id="2076136518"/>
            <p14:sldId id="1539"/>
            <p14:sldId id="1540"/>
            <p14:sldId id="1541"/>
            <p14:sldId id="1834"/>
            <p14:sldId id="277"/>
            <p14:sldId id="2076136513"/>
            <p14:sldId id="2076136524"/>
            <p14:sldId id="2076136259"/>
            <p14:sldId id="2076136522"/>
            <p14:sldId id="2076136535"/>
            <p14:sldId id="1818"/>
            <p14:sldId id="785"/>
            <p14:sldId id="2076136519"/>
            <p14:sldId id="2076136520"/>
            <p14:sldId id="1827"/>
            <p14:sldId id="2076136525"/>
            <p14:sldId id="1826"/>
            <p14:sldId id="2076136536"/>
            <p14:sldId id="1774"/>
            <p14:sldId id="793"/>
            <p14:sldId id="807"/>
            <p14:sldId id="801"/>
            <p14:sldId id="802"/>
            <p14:sldId id="1819"/>
            <p14:sldId id="1822"/>
            <p14:sldId id="1823"/>
            <p14:sldId id="1824"/>
            <p14:sldId id="2076136526"/>
            <p14:sldId id="1829"/>
            <p14:sldId id="799"/>
            <p14:sldId id="2076136529"/>
            <p14:sldId id="276"/>
            <p14:sldId id="278"/>
            <p14:sldId id="734"/>
            <p14:sldId id="2076136523"/>
            <p14:sldId id="2076136537"/>
            <p14:sldId id="1820"/>
            <p14:sldId id="1830"/>
            <p14:sldId id="1817"/>
            <p14:sldId id="815"/>
            <p14:sldId id="566"/>
            <p14:sldId id="2076136530"/>
            <p14:sldId id="803"/>
            <p14:sldId id="2076136531"/>
            <p14:sldId id="1832"/>
            <p14:sldId id="2076136260"/>
            <p14:sldId id="2076136262"/>
            <p14:sldId id="2076136532"/>
            <p14:sldId id="1795"/>
            <p14:sldId id="1797"/>
            <p14:sldId id="2076136533"/>
            <p14:sldId id="2076136534"/>
            <p14:sldId id="1800"/>
          </p14:sldIdLst>
        </p14:section>
        <p14:section name="Demo A" id="{CFE990DA-3035-4A2B-AE0C-0799055AFF59}">
          <p14:sldIdLst/>
        </p14:section>
        <p14:section name="Ask questions" id="{D1779F3F-C10F-4A21-8B7D-233730751585}">
          <p14:sldIdLst/>
        </p14:section>
        <p14:section name="End" id="{6A8D679F-ED40-4695-9457-71786F7369A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32B"/>
    <a:srgbClr val="43444A"/>
    <a:srgbClr val="FEF000"/>
    <a:srgbClr val="9CF00D"/>
    <a:srgbClr val="FFFFFF"/>
    <a:srgbClr val="FF9349"/>
    <a:srgbClr val="0078D5"/>
    <a:srgbClr val="D83A00"/>
    <a:srgbClr val="6A2928"/>
    <a:srgbClr val="866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41" autoAdjust="0"/>
    <p:restoredTop sz="96374" autoAdjust="0"/>
  </p:normalViewPr>
  <p:slideViewPr>
    <p:cSldViewPr snapToGrid="0">
      <p:cViewPr varScale="1">
        <p:scale>
          <a:sx n="112" d="100"/>
          <a:sy n="112" d="100"/>
        </p:scale>
        <p:origin x="78" y="13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emf"/><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1/30/2020 1:29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1/30/2020 1:29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useodelprado.es/coleccion/artista/el-greco/b031da57-6a7e-43f2-a855-293275efc34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8</a:t>
            </a:fld>
            <a:endParaRPr lang="es-ES"/>
          </a:p>
        </p:txBody>
      </p:sp>
    </p:spTree>
    <p:extLst>
      <p:ext uri="{BB962C8B-B14F-4D97-AF65-F5344CB8AC3E}">
        <p14:creationId xmlns:p14="http://schemas.microsoft.com/office/powerpoint/2010/main" val="2314157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1/30/2020 1:29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5953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24</a:t>
            </a:fld>
            <a:endParaRPr lang="es-ES"/>
          </a:p>
        </p:txBody>
      </p:sp>
    </p:spTree>
    <p:extLst>
      <p:ext uri="{BB962C8B-B14F-4D97-AF65-F5344CB8AC3E}">
        <p14:creationId xmlns:p14="http://schemas.microsoft.com/office/powerpoint/2010/main" val="3767123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Columna calculada con DAX</a:t>
            </a:r>
          </a:p>
          <a:p>
            <a:pPr lvl="1"/>
            <a:r>
              <a:rPr lang="es-ES" dirty="0"/>
              <a:t> Almacena los valores correspondientes a cada clúster</a:t>
            </a:r>
          </a:p>
          <a:p>
            <a:pPr lvl="1"/>
            <a:r>
              <a:rPr lang="es-ES" dirty="0"/>
              <a:t>El algoritmo de clústeres de Microsoft proporciona dos métodos para crear clústeres y asignar puntos de datos a los clústeres. El primero, el algoritmo K-</a:t>
            </a:r>
            <a:r>
              <a:rPr lang="es-ES" dirty="0" err="1"/>
              <a:t>means</a:t>
            </a:r>
            <a:r>
              <a:rPr lang="es-ES" dirty="0"/>
              <a:t>, es un método de agrupación difícil. Esto significa que un punto de datos puede pertenecer a un solo grupo y que se calcula una probabilidad única para la pertenencia de cada punto de datos en ese grupo. El segundo método, el método de Maximización de Expectativas (EM), </a:t>
            </a:r>
            <a:r>
              <a:rPr lang="es-ES" dirty="0" err="1"/>
              <a:t>Expectation</a:t>
            </a:r>
            <a:r>
              <a:rPr lang="es-ES" dirty="0"/>
              <a:t> </a:t>
            </a:r>
            <a:r>
              <a:rPr lang="es-ES" dirty="0" err="1"/>
              <a:t>Maximization</a:t>
            </a:r>
            <a:r>
              <a:rPr lang="es-ES" dirty="0"/>
              <a:t> - es un método de agrupación suave. Esto significa que un punto de datos siempre pertenece a múltiples grupos, y que se calcula una probabilidad para cada combinación de punto de datos y grupo</a:t>
            </a:r>
          </a:p>
          <a:p>
            <a:pPr lvl="1"/>
            <a:r>
              <a:rPr lang="es-ES" dirty="0"/>
              <a:t>K-</a:t>
            </a:r>
            <a:r>
              <a:rPr lang="es-ES" dirty="0" err="1"/>
              <a:t>means</a:t>
            </a:r>
            <a:r>
              <a:rPr lang="es-ES" dirty="0"/>
              <a:t> </a:t>
            </a:r>
            <a:r>
              <a:rPr lang="es-ES" dirty="0" err="1"/>
              <a:t>clustering</a:t>
            </a:r>
            <a:r>
              <a:rPr lang="es-ES" dirty="0"/>
              <a:t> porque no funciona cuando intenta agrupar usando variables categóricas.</a:t>
            </a:r>
          </a:p>
          <a:p>
            <a:pPr lvl="1"/>
            <a:r>
              <a:rPr lang="es-ES" dirty="0"/>
              <a:t>K-</a:t>
            </a:r>
            <a:r>
              <a:rPr lang="es-ES" dirty="0" err="1"/>
              <a:t>means</a:t>
            </a:r>
            <a:r>
              <a:rPr lang="es-ES" dirty="0"/>
              <a:t> utiliza promedios para determinar los centroides del grupo, por lo que solo se aceptan valores numéricos.</a:t>
            </a:r>
          </a:p>
          <a:p>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30</a:t>
            </a:fld>
            <a:endParaRPr lang="es-ES"/>
          </a:p>
        </p:txBody>
      </p:sp>
    </p:spTree>
    <p:extLst>
      <p:ext uri="{BB962C8B-B14F-4D97-AF65-F5344CB8AC3E}">
        <p14:creationId xmlns:p14="http://schemas.microsoft.com/office/powerpoint/2010/main" val="2174204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33</a:t>
            </a:fld>
            <a:endParaRPr lang="es-ES"/>
          </a:p>
        </p:txBody>
      </p:sp>
    </p:spTree>
    <p:extLst>
      <p:ext uri="{BB962C8B-B14F-4D97-AF65-F5344CB8AC3E}">
        <p14:creationId xmlns:p14="http://schemas.microsoft.com/office/powerpoint/2010/main" val="3974850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más columnas, más opciones combinaciones</a:t>
            </a:r>
          </a:p>
          <a:p>
            <a:endParaRPr lang="es-ES" dirty="0"/>
          </a:p>
          <a:p>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37</a:t>
            </a:fld>
            <a:endParaRPr lang="es-ES"/>
          </a:p>
        </p:txBody>
      </p:sp>
    </p:spTree>
    <p:extLst>
      <p:ext uri="{BB962C8B-B14F-4D97-AF65-F5344CB8AC3E}">
        <p14:creationId xmlns:p14="http://schemas.microsoft.com/office/powerpoint/2010/main" val="10859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E6A3605-7A28-403B-8AF8-3C2A1E66453A}" type="slidenum">
              <a:rPr lang="en-US" smtClean="0"/>
              <a:t>41</a:t>
            </a:fld>
            <a:endParaRPr lang="en-US"/>
          </a:p>
        </p:txBody>
      </p:sp>
    </p:spTree>
    <p:extLst>
      <p:ext uri="{BB962C8B-B14F-4D97-AF65-F5344CB8AC3E}">
        <p14:creationId xmlns:p14="http://schemas.microsoft.com/office/powerpoint/2010/main" val="30611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42</a:t>
            </a:fld>
            <a:endParaRPr lang="es-ES"/>
          </a:p>
        </p:txBody>
      </p:sp>
    </p:spTree>
    <p:extLst>
      <p:ext uri="{BB962C8B-B14F-4D97-AF65-F5344CB8AC3E}">
        <p14:creationId xmlns:p14="http://schemas.microsoft.com/office/powerpoint/2010/main" val="2877969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44</a:t>
            </a:fld>
            <a:endParaRPr lang="es-ES"/>
          </a:p>
        </p:txBody>
      </p:sp>
    </p:spTree>
    <p:extLst>
      <p:ext uri="{BB962C8B-B14F-4D97-AF65-F5344CB8AC3E}">
        <p14:creationId xmlns:p14="http://schemas.microsoft.com/office/powerpoint/2010/main" val="399198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46</a:t>
            </a:fld>
            <a:endParaRPr lang="es-ES"/>
          </a:p>
        </p:txBody>
      </p:sp>
    </p:spTree>
    <p:extLst>
      <p:ext uri="{BB962C8B-B14F-4D97-AF65-F5344CB8AC3E}">
        <p14:creationId xmlns:p14="http://schemas.microsoft.com/office/powerpoint/2010/main" val="2631161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F80331-A3C2-4EB8-A8D9-F5BE8DB2EB20}" type="slidenum">
              <a:rPr lang="es-ES" smtClean="0"/>
              <a:pPr/>
              <a:t>48</a:t>
            </a:fld>
            <a:endParaRPr lang="es-ES"/>
          </a:p>
        </p:txBody>
      </p:sp>
    </p:spTree>
    <p:extLst>
      <p:ext uri="{BB962C8B-B14F-4D97-AF65-F5344CB8AC3E}">
        <p14:creationId xmlns:p14="http://schemas.microsoft.com/office/powerpoint/2010/main" val="4127707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lvl="0"/>
            <a:fld id="{980B4160-3F79-45E8-9A22-543465C55D63}" type="slidenum">
              <a:rPr lang="es-ES" smtClean="0"/>
              <a:t>9</a:t>
            </a:fld>
            <a:endParaRPr lang="es-ES"/>
          </a:p>
        </p:txBody>
      </p:sp>
    </p:spTree>
    <p:extLst>
      <p:ext uri="{BB962C8B-B14F-4D97-AF65-F5344CB8AC3E}">
        <p14:creationId xmlns:p14="http://schemas.microsoft.com/office/powerpoint/2010/main" val="233817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https://www.youtube.com/user/mspowerbi/playlists </a:t>
            </a:r>
          </a:p>
          <a:p>
            <a:r>
              <a:rPr lang="es-ES"/>
              <a:t>https://powerbi.microsoft.com/es-es/guided-learning/</a:t>
            </a:r>
          </a:p>
        </p:txBody>
      </p:sp>
      <p:sp>
        <p:nvSpPr>
          <p:cNvPr id="4" name="Marcador de número de diapositiva 3"/>
          <p:cNvSpPr>
            <a:spLocks noGrp="1"/>
          </p:cNvSpPr>
          <p:nvPr>
            <p:ph type="sldNum" sz="quarter" idx="10"/>
          </p:nvPr>
        </p:nvSpPr>
        <p:spPr/>
        <p:txBody>
          <a:bodyPr/>
          <a:lstStyle/>
          <a:p>
            <a:pPr lvl="0"/>
            <a:fld id="{980B4160-3F79-45E8-9A22-543465C55D63}" type="slidenum">
              <a:rPr lang="es-ES" smtClean="0"/>
              <a:t>56</a:t>
            </a:fld>
            <a:endParaRPr lang="es-ES"/>
          </a:p>
        </p:txBody>
      </p:sp>
    </p:spTree>
    <p:extLst>
      <p:ext uri="{BB962C8B-B14F-4D97-AF65-F5344CB8AC3E}">
        <p14:creationId xmlns:p14="http://schemas.microsoft.com/office/powerpoint/2010/main" val="1140962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FBA298-2440-4E3E-8CB7-38EDEDEA84C2}" type="slidenum">
              <a:rPr lang="es-ES" smtClean="0"/>
              <a:t>57</a:t>
            </a:fld>
            <a:endParaRPr lang="es-ES"/>
          </a:p>
        </p:txBody>
      </p:sp>
    </p:spTree>
    <p:extLst>
      <p:ext uri="{BB962C8B-B14F-4D97-AF65-F5344CB8AC3E}">
        <p14:creationId xmlns:p14="http://schemas.microsoft.com/office/powerpoint/2010/main" val="3013181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F7FBA298-2440-4E3E-8CB7-38EDEDEA84C2}" type="slidenum">
              <a:rPr lang="es-ES" smtClean="0"/>
              <a:t>60</a:t>
            </a:fld>
            <a:endParaRPr lang="es-ES"/>
          </a:p>
        </p:txBody>
      </p:sp>
    </p:spTree>
    <p:extLst>
      <p:ext uri="{BB962C8B-B14F-4D97-AF65-F5344CB8AC3E}">
        <p14:creationId xmlns:p14="http://schemas.microsoft.com/office/powerpoint/2010/main" val="395307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67A69F7-1828-4019-A69A-1FB48751FE0E}" type="slidenum">
              <a:rPr lang="es-ES" smtClean="0"/>
              <a:t>10</a:t>
            </a:fld>
            <a:endParaRPr lang="es-ES"/>
          </a:p>
        </p:txBody>
      </p:sp>
    </p:spTree>
    <p:extLst>
      <p:ext uri="{BB962C8B-B14F-4D97-AF65-F5344CB8AC3E}">
        <p14:creationId xmlns:p14="http://schemas.microsoft.com/office/powerpoint/2010/main" val="2992076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Python se creó </a:t>
            </a:r>
            <a:r>
              <a:rPr lang="es-ES" sz="1200" b="0" i="0" kern="1200" dirty="0">
                <a:solidFill>
                  <a:schemeClr val="tx1"/>
                </a:solidFill>
                <a:effectLst/>
                <a:latin typeface="+mn-lt"/>
                <a:ea typeface="+mn-ea"/>
                <a:cs typeface="+mn-cs"/>
              </a:rPr>
              <a:t>a finales de los ochenta </a:t>
            </a:r>
            <a:r>
              <a:rPr lang="es-ES" sz="1200" b="1" i="0" kern="1200" dirty="0">
                <a:solidFill>
                  <a:schemeClr val="tx1"/>
                </a:solidFill>
                <a:effectLst/>
                <a:latin typeface="+mn-lt"/>
                <a:ea typeface="+mn-ea"/>
                <a:cs typeface="+mn-cs"/>
              </a:rPr>
              <a:t>en 1991 por Guido Van Rossum</a:t>
            </a:r>
            <a:r>
              <a:rPr lang="es-ES" sz="1200" b="0" i="0" kern="1200" dirty="0">
                <a:solidFill>
                  <a:schemeClr val="tx1"/>
                </a:solidFill>
                <a:effectLst/>
                <a:latin typeface="+mn-lt"/>
                <a:ea typeface="+mn-ea"/>
                <a:cs typeface="+mn-cs"/>
              </a:rPr>
              <a:t> en el Centro para las Matemáticas y la Informática (CWI, </a:t>
            </a:r>
            <a:r>
              <a:rPr lang="es-ES" sz="1200" b="0" i="0" kern="1200" dirty="0" err="1">
                <a:solidFill>
                  <a:schemeClr val="tx1"/>
                </a:solidFill>
                <a:effectLst/>
                <a:latin typeface="+mn-lt"/>
                <a:ea typeface="+mn-ea"/>
                <a:cs typeface="+mn-cs"/>
              </a:rPr>
              <a:t>Centrum</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Wiskunde</a:t>
            </a:r>
            <a:r>
              <a:rPr lang="es-ES" sz="1200" b="0" i="0" kern="1200" dirty="0">
                <a:solidFill>
                  <a:schemeClr val="tx1"/>
                </a:solidFill>
                <a:effectLst/>
                <a:latin typeface="+mn-lt"/>
                <a:ea typeface="+mn-ea"/>
                <a:cs typeface="+mn-cs"/>
              </a:rPr>
              <a:t> &amp; </a:t>
            </a:r>
            <a:r>
              <a:rPr lang="es-ES" sz="1200" b="0" i="0" kern="1200" dirty="0" err="1">
                <a:solidFill>
                  <a:schemeClr val="tx1"/>
                </a:solidFill>
                <a:effectLst/>
                <a:latin typeface="+mn-lt"/>
                <a:ea typeface="+mn-ea"/>
                <a:cs typeface="+mn-cs"/>
              </a:rPr>
              <a:t>Informatica</a:t>
            </a:r>
            <a:r>
              <a:rPr lang="es-ES" sz="1200" b="0" i="0" kern="1200" dirty="0">
                <a:solidFill>
                  <a:schemeClr val="tx1"/>
                </a:solidFill>
                <a:effectLst/>
                <a:latin typeface="+mn-lt"/>
                <a:ea typeface="+mn-ea"/>
                <a:cs typeface="+mn-cs"/>
              </a:rPr>
              <a:t>) de los Países Bajos. El nombre surge de la afición de su creador por los humoristas británicos Monty Python. Python se inspiró en el lenguaje C, Modula-3 y ABC.</a:t>
            </a:r>
          </a:p>
          <a:p>
            <a:r>
              <a:rPr lang="es-ES" sz="1200" b="1" i="0" kern="1200" dirty="0" err="1">
                <a:solidFill>
                  <a:schemeClr val="tx1"/>
                </a:solidFill>
                <a:effectLst/>
                <a:latin typeface="+mn-lt"/>
                <a:ea typeface="+mn-ea"/>
                <a:cs typeface="+mn-cs"/>
              </a:rPr>
              <a:t>pip</a:t>
            </a:r>
            <a:r>
              <a:rPr lang="es-ES" sz="1200" b="0" i="0" kern="1200" dirty="0">
                <a:solidFill>
                  <a:schemeClr val="tx1"/>
                </a:solidFill>
                <a:effectLst/>
                <a:latin typeface="+mn-lt"/>
                <a:ea typeface="+mn-ea"/>
                <a:cs typeface="+mn-cs"/>
              </a:rPr>
              <a:t> es un sistema de gestión de </a:t>
            </a:r>
            <a:r>
              <a:rPr lang="es-ES" sz="1200" b="1" i="0" kern="1200" dirty="0">
                <a:solidFill>
                  <a:schemeClr val="tx1"/>
                </a:solidFill>
                <a:effectLst/>
                <a:latin typeface="+mn-lt"/>
                <a:ea typeface="+mn-ea"/>
                <a:cs typeface="+mn-cs"/>
              </a:rPr>
              <a:t>paquetes</a:t>
            </a:r>
            <a:r>
              <a:rPr lang="es-ES" sz="1200" b="0" i="0" kern="1200" dirty="0">
                <a:solidFill>
                  <a:schemeClr val="tx1"/>
                </a:solidFill>
                <a:effectLst/>
                <a:latin typeface="+mn-lt"/>
                <a:ea typeface="+mn-ea"/>
                <a:cs typeface="+mn-cs"/>
              </a:rPr>
              <a:t> utilizado para instalar y administrar </a:t>
            </a:r>
            <a:r>
              <a:rPr lang="es-ES" sz="1200" b="1" i="0" kern="1200" dirty="0">
                <a:solidFill>
                  <a:schemeClr val="tx1"/>
                </a:solidFill>
                <a:effectLst/>
                <a:latin typeface="+mn-lt"/>
                <a:ea typeface="+mn-ea"/>
                <a:cs typeface="+mn-cs"/>
              </a:rPr>
              <a:t>paquetes</a:t>
            </a:r>
            <a:r>
              <a:rPr lang="es-ES" sz="1200" b="0" i="0" kern="1200" dirty="0">
                <a:solidFill>
                  <a:schemeClr val="tx1"/>
                </a:solidFill>
                <a:effectLst/>
                <a:latin typeface="+mn-lt"/>
                <a:ea typeface="+mn-ea"/>
                <a:cs typeface="+mn-cs"/>
              </a:rPr>
              <a:t> de software escritos en </a:t>
            </a:r>
            <a:r>
              <a:rPr lang="es-ES" sz="1200" b="1" i="0" kern="1200" dirty="0">
                <a:solidFill>
                  <a:schemeClr val="tx1"/>
                </a:solidFill>
                <a:effectLst/>
                <a:latin typeface="+mn-lt"/>
                <a:ea typeface="+mn-ea"/>
                <a:cs typeface="+mn-cs"/>
              </a:rPr>
              <a:t>Python</a:t>
            </a:r>
            <a:r>
              <a:rPr lang="es-ES" sz="1200" b="0" i="0" kern="1200" dirty="0">
                <a:solidFill>
                  <a:schemeClr val="tx1"/>
                </a:solidFill>
                <a:effectLst/>
                <a:latin typeface="+mn-lt"/>
                <a:ea typeface="+mn-ea"/>
                <a:cs typeface="+mn-cs"/>
              </a:rPr>
              <a:t>. Muchos </a:t>
            </a:r>
            <a:r>
              <a:rPr lang="es-ES" sz="1200" b="1" i="0" kern="1200" dirty="0">
                <a:solidFill>
                  <a:schemeClr val="tx1"/>
                </a:solidFill>
                <a:effectLst/>
                <a:latin typeface="+mn-lt"/>
                <a:ea typeface="+mn-ea"/>
                <a:cs typeface="+mn-cs"/>
              </a:rPr>
              <a:t>paquetes</a:t>
            </a:r>
            <a:r>
              <a:rPr lang="es-ES" sz="1200" b="0" i="0" kern="1200" dirty="0">
                <a:solidFill>
                  <a:schemeClr val="tx1"/>
                </a:solidFill>
                <a:effectLst/>
                <a:latin typeface="+mn-lt"/>
                <a:ea typeface="+mn-ea"/>
                <a:cs typeface="+mn-cs"/>
              </a:rPr>
              <a:t> pueden ser encontrados en el </a:t>
            </a:r>
            <a:r>
              <a:rPr lang="es-ES" sz="1200" b="1" i="0" kern="1200" dirty="0">
                <a:solidFill>
                  <a:schemeClr val="tx1"/>
                </a:solidFill>
                <a:effectLst/>
                <a:latin typeface="+mn-lt"/>
                <a:ea typeface="+mn-ea"/>
                <a:cs typeface="+mn-cs"/>
              </a:rPr>
              <a:t>Python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Package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Index</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PyPI</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Python</a:t>
            </a:r>
            <a:r>
              <a:rPr lang="es-ES" sz="1200" b="0" i="0" kern="1200" dirty="0">
                <a:solidFill>
                  <a:schemeClr val="tx1"/>
                </a:solidFill>
                <a:effectLst/>
                <a:latin typeface="+mn-lt"/>
                <a:ea typeface="+mn-ea"/>
                <a:cs typeface="+mn-cs"/>
              </a:rPr>
              <a:t> 2.7.9 y posteriores (en la serie Python2), </a:t>
            </a:r>
            <a:r>
              <a:rPr lang="es-ES" sz="1200" b="1" i="0" kern="1200" dirty="0">
                <a:solidFill>
                  <a:schemeClr val="tx1"/>
                </a:solidFill>
                <a:effectLst/>
                <a:latin typeface="+mn-lt"/>
                <a:ea typeface="+mn-ea"/>
                <a:cs typeface="+mn-cs"/>
              </a:rPr>
              <a:t>Python</a:t>
            </a:r>
            <a:r>
              <a:rPr lang="es-ES" sz="1200" b="0" i="0" kern="1200" dirty="0">
                <a:solidFill>
                  <a:schemeClr val="tx1"/>
                </a:solidFill>
                <a:effectLst/>
                <a:latin typeface="+mn-lt"/>
                <a:ea typeface="+mn-ea"/>
                <a:cs typeface="+mn-cs"/>
              </a:rPr>
              <a:t> 3.4 y posteriores incluyen </a:t>
            </a:r>
            <a:r>
              <a:rPr lang="es-ES" sz="1200" b="1" i="0" kern="1200" dirty="0" err="1">
                <a:solidFill>
                  <a:schemeClr val="tx1"/>
                </a:solidFill>
                <a:effectLst/>
                <a:latin typeface="+mn-lt"/>
                <a:ea typeface="+mn-ea"/>
                <a:cs typeface="+mn-cs"/>
              </a:rPr>
              <a:t>pip</a:t>
            </a:r>
            <a:r>
              <a:rPr lang="es-ES" sz="1200" b="0" i="0" kern="1200" dirty="0">
                <a:solidFill>
                  <a:schemeClr val="tx1"/>
                </a:solidFill>
                <a:effectLst/>
                <a:latin typeface="+mn-lt"/>
                <a:ea typeface="+mn-ea"/>
                <a:cs typeface="+mn-cs"/>
              </a:rPr>
              <a:t> (pip3 para Python3) por defecto.</a:t>
            </a:r>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11</a:t>
            </a:fld>
            <a:endParaRPr lang="es-ES"/>
          </a:p>
        </p:txBody>
      </p:sp>
    </p:spTree>
    <p:extLst>
      <p:ext uri="{BB962C8B-B14F-4D97-AF65-F5344CB8AC3E}">
        <p14:creationId xmlns:p14="http://schemas.microsoft.com/office/powerpoint/2010/main" val="1397075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R apareció por primera vez en 1993</a:t>
            </a:r>
            <a:r>
              <a:rPr lang="es-ES" sz="1200" b="0" i="0" kern="1200" dirty="0">
                <a:solidFill>
                  <a:schemeClr val="tx1"/>
                </a:solidFill>
                <a:effectLst/>
                <a:latin typeface="+mn-lt"/>
                <a:ea typeface="+mn-ea"/>
                <a:cs typeface="+mn-cs"/>
              </a:rPr>
              <a:t>, creado por los profesores de estadística </a:t>
            </a:r>
            <a:r>
              <a:rPr lang="es-ES" sz="1200" b="1" i="0" kern="1200" dirty="0">
                <a:solidFill>
                  <a:schemeClr val="tx1"/>
                </a:solidFill>
                <a:effectLst/>
                <a:latin typeface="+mn-lt"/>
                <a:ea typeface="+mn-ea"/>
                <a:cs typeface="+mn-cs"/>
              </a:rPr>
              <a:t>Ross </a:t>
            </a:r>
            <a:r>
              <a:rPr lang="es-ES" sz="1200" b="1" i="0" kern="1200" dirty="0" err="1">
                <a:solidFill>
                  <a:schemeClr val="tx1"/>
                </a:solidFill>
                <a:effectLst/>
                <a:latin typeface="+mn-lt"/>
                <a:ea typeface="+mn-ea"/>
                <a:cs typeface="+mn-cs"/>
              </a:rPr>
              <a:t>Ihaka</a:t>
            </a:r>
            <a:r>
              <a:rPr lang="es-ES" sz="1200" b="1" i="0" kern="1200" dirty="0">
                <a:solidFill>
                  <a:schemeClr val="tx1"/>
                </a:solidFill>
                <a:effectLst/>
                <a:latin typeface="+mn-lt"/>
                <a:ea typeface="+mn-ea"/>
                <a:cs typeface="+mn-cs"/>
              </a:rPr>
              <a:t> y Robert Gentleman</a:t>
            </a:r>
            <a:r>
              <a:rPr lang="es-ES" sz="1200" b="0" i="0" kern="1200" dirty="0">
                <a:solidFill>
                  <a:schemeClr val="tx1"/>
                </a:solidFill>
                <a:effectLst/>
                <a:latin typeface="+mn-lt"/>
                <a:ea typeface="+mn-ea"/>
                <a:cs typeface="+mn-cs"/>
              </a:rPr>
              <a:t> de la Universidad de Auckland en Nueva Zelanda. El nombre surge de las iniciales de ambos creadores, ya que se inspiró en el lenguaje S de Bell </a:t>
            </a:r>
            <a:r>
              <a:rPr lang="es-ES" sz="1200" b="0" i="0" kern="1200" dirty="0" err="1">
                <a:solidFill>
                  <a:schemeClr val="tx1"/>
                </a:solidFill>
                <a:effectLst/>
                <a:latin typeface="+mn-lt"/>
                <a:ea typeface="+mn-ea"/>
                <a:cs typeface="+mn-cs"/>
              </a:rPr>
              <a:t>Labs</a:t>
            </a:r>
            <a:r>
              <a:rPr lang="es-ES" sz="1200" b="0" i="0" kern="1200" dirty="0">
                <a:solidFill>
                  <a:schemeClr val="tx1"/>
                </a:solidFill>
                <a:effectLst/>
                <a:latin typeface="+mn-lt"/>
                <a:ea typeface="+mn-ea"/>
                <a:cs typeface="+mn-cs"/>
              </a:rPr>
              <a:t>, que data del 1970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R es un entorno y lenguaje de programación con un enfoque al análisis estadístico.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R proporciona un amplio abanico de herramientas estadísticas (modelos lineales y no lineales, </a:t>
            </a:r>
            <a:r>
              <a:rPr lang="es-ES" sz="1200" b="0" i="0" kern="1200" dirty="0" err="1">
                <a:solidFill>
                  <a:schemeClr val="tx1"/>
                </a:solidFill>
                <a:effectLst/>
                <a:latin typeface="+mn-lt"/>
                <a:ea typeface="+mn-ea"/>
                <a:cs typeface="+mn-cs"/>
              </a:rPr>
              <a:t>tests</a:t>
            </a:r>
            <a:r>
              <a:rPr lang="es-ES" sz="1200" b="0" i="0" kern="1200" dirty="0">
                <a:solidFill>
                  <a:schemeClr val="tx1"/>
                </a:solidFill>
                <a:effectLst/>
                <a:latin typeface="+mn-lt"/>
                <a:ea typeface="+mn-ea"/>
                <a:cs typeface="+mn-cs"/>
              </a:rPr>
              <a:t> estadísticos, análisis de series temporales, algoritmos de clasificación y agrupamiento, etc.) y gráficas Una Herramienta </a:t>
            </a:r>
            <a:r>
              <a:rPr lang="es-ES" sz="1200" b="0" i="0" kern="1200" dirty="0" err="1">
                <a:solidFill>
                  <a:schemeClr val="tx1"/>
                </a:solidFill>
                <a:effectLst/>
                <a:latin typeface="+mn-lt"/>
                <a:ea typeface="+mn-ea"/>
                <a:cs typeface="+mn-cs"/>
              </a:rPr>
              <a:t>Util</a:t>
            </a: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R nació como una reimplementación de software libre del lenguaje S, adicionado con soporte para alcance estático. Se trata de uno de los lenguajes de programación más utilizados en investigación científica, siendo además muy popular en los campos de aprendizaje automático (machine learning), minería de datos, investigación biomédica, bioinformática y matemáticas financieras. A esto contribuye la posibilidad de cargar diferentes bibliotecas o paquetes con funcionalidades de cálculo y </a:t>
            </a:r>
            <a:r>
              <a:rPr lang="es-ES" sz="1200" b="0" i="0" kern="1200" dirty="0" err="1">
                <a:solidFill>
                  <a:schemeClr val="tx1"/>
                </a:solidFill>
                <a:effectLst/>
                <a:latin typeface="+mn-lt"/>
                <a:ea typeface="+mn-ea"/>
                <a:cs typeface="+mn-cs"/>
              </a:rPr>
              <a:t>graficación</a:t>
            </a:r>
            <a:r>
              <a:rPr lang="es-E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endParaRPr lang="en-US" dirty="0"/>
          </a:p>
        </p:txBody>
      </p:sp>
      <p:sp>
        <p:nvSpPr>
          <p:cNvPr id="4" name="Marcador de número de diapositiva 3"/>
          <p:cNvSpPr>
            <a:spLocks noGrp="1"/>
          </p:cNvSpPr>
          <p:nvPr>
            <p:ph type="sldNum" sz="quarter" idx="5"/>
          </p:nvPr>
        </p:nvSpPr>
        <p:spPr/>
        <p:txBody>
          <a:bodyPr/>
          <a:lstStyle/>
          <a:p>
            <a:fld id="{7E6A3605-7A28-403B-8AF8-3C2A1E66453A}" type="slidenum">
              <a:rPr lang="en-US" smtClean="0"/>
              <a:t>12</a:t>
            </a:fld>
            <a:endParaRPr lang="en-US"/>
          </a:p>
        </p:txBody>
      </p:sp>
    </p:spTree>
    <p:extLst>
      <p:ext uri="{BB962C8B-B14F-4D97-AF65-F5344CB8AC3E}">
        <p14:creationId xmlns:p14="http://schemas.microsoft.com/office/powerpoint/2010/main" val="1787845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PowerApps does not natively understand R-code. However, PowerApps integrates well with SQL Server, which does understand R. Therefore, you could use Flow/Stored Procedures/TSQL to execute your R code and read the results back into PowerApps, possibly through views.  </a:t>
            </a:r>
            <a:br>
              <a:rPr lang="en-US" dirty="0"/>
            </a:br>
            <a:br>
              <a:rPr lang="en-US" dirty="0"/>
            </a:br>
            <a:r>
              <a:rPr lang="en-US" sz="1200" b="0" i="0" kern="1200" dirty="0">
                <a:solidFill>
                  <a:schemeClr val="tx1"/>
                </a:solidFill>
                <a:effectLst/>
                <a:latin typeface="+mn-lt"/>
                <a:ea typeface="+mn-ea"/>
                <a:cs typeface="+mn-cs"/>
              </a:rPr>
              <a:t>3. With PowerApps, 'custom connectors' provide the main point of integration, and I can't immediately think of a simple way for you to integrate with R-shiny. However, it might be helpful for you to clarify exactly what type of  you're looking for, so that someone here might be able to provide with a more detailed response.</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1/30/2020 1:29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30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882" b="1" i="0" kern="1200" dirty="0">
                <a:solidFill>
                  <a:schemeClr val="tx1"/>
                </a:solidFill>
                <a:effectLst/>
                <a:latin typeface="Segoe UI" panose="020B0502040204020203" pitchFamily="34" charset="0"/>
                <a:ea typeface="+mn-ea"/>
                <a:cs typeface="+mn-cs"/>
              </a:rPr>
              <a:t>AI </a:t>
            </a:r>
            <a:r>
              <a:rPr lang="es-ES" sz="882" b="1" i="0" kern="1200" dirty="0" err="1">
                <a:solidFill>
                  <a:schemeClr val="tx1"/>
                </a:solidFill>
                <a:effectLst/>
                <a:latin typeface="Segoe UI" panose="020B0502040204020203" pitchFamily="34" charset="0"/>
                <a:ea typeface="+mn-ea"/>
                <a:cs typeface="+mn-cs"/>
              </a:rPr>
              <a:t>Builder</a:t>
            </a:r>
            <a:endParaRPr lang="es-ES" sz="882" b="0" i="0" kern="1200" dirty="0">
              <a:solidFill>
                <a:schemeClr val="tx1"/>
              </a:solidFill>
              <a:effectLst/>
              <a:latin typeface="Segoe UI" panose="020B0502040204020203" pitchFamily="34" charset="0"/>
              <a:ea typeface="+mn-ea"/>
              <a:cs typeface="+mn-cs"/>
            </a:endParaRPr>
          </a:p>
          <a:p>
            <a:pPr fontAlgn="base"/>
            <a:r>
              <a:rPr lang="es-ES" sz="882" b="0" i="0" kern="1200" dirty="0">
                <a:solidFill>
                  <a:schemeClr val="tx1"/>
                </a:solidFill>
                <a:effectLst/>
                <a:latin typeface="Segoe UI" panose="020B0502040204020203" pitchFamily="34" charset="0"/>
                <a:ea typeface="+mn-ea"/>
                <a:cs typeface="+mn-cs"/>
              </a:rPr>
              <a:t>AI </a:t>
            </a:r>
            <a:r>
              <a:rPr lang="es-ES" sz="882" b="0" i="0" kern="1200" dirty="0" err="1">
                <a:solidFill>
                  <a:schemeClr val="tx1"/>
                </a:solidFill>
                <a:effectLst/>
                <a:latin typeface="Segoe UI" panose="020B0502040204020203" pitchFamily="34" charset="0"/>
                <a:ea typeface="+mn-ea"/>
                <a:cs typeface="+mn-cs"/>
              </a:rPr>
              <a:t>Builder</a:t>
            </a:r>
            <a:r>
              <a:rPr lang="es-ES" sz="882" b="0" i="0" kern="1200" dirty="0">
                <a:solidFill>
                  <a:schemeClr val="tx1"/>
                </a:solidFill>
                <a:effectLst/>
                <a:latin typeface="Segoe UI" panose="020B0502040204020203" pitchFamily="34" charset="0"/>
                <a:ea typeface="+mn-ea"/>
                <a:cs typeface="+mn-cs"/>
              </a:rPr>
              <a:t> permite a los usuarios añadir fácilmente capacidades de Inteligencia Artificial a PowerApps y Microsoft Flow.</a:t>
            </a:r>
          </a:p>
          <a:p>
            <a:pPr fontAlgn="base"/>
            <a:r>
              <a:rPr lang="es-ES" sz="882" b="0" i="0" kern="1200" dirty="0">
                <a:solidFill>
                  <a:schemeClr val="tx1"/>
                </a:solidFill>
                <a:effectLst/>
                <a:latin typeface="Segoe UI" panose="020B0502040204020203" pitchFamily="34" charset="0"/>
                <a:ea typeface="+mn-ea"/>
                <a:cs typeface="+mn-cs"/>
              </a:rPr>
              <a:t>De esta forma, Microsoft facilita que los usuarios y las organizaciones puedan integrar la Inteligencia Artificial a sus procesos de un modo simplificado. A través de AI </a:t>
            </a:r>
            <a:r>
              <a:rPr lang="es-ES" sz="882" b="0" i="0" kern="1200" dirty="0" err="1">
                <a:solidFill>
                  <a:schemeClr val="tx1"/>
                </a:solidFill>
                <a:effectLst/>
                <a:latin typeface="Segoe UI" panose="020B0502040204020203" pitchFamily="34" charset="0"/>
                <a:ea typeface="+mn-ea"/>
                <a:cs typeface="+mn-cs"/>
              </a:rPr>
              <a:t>Builder</a:t>
            </a:r>
            <a:r>
              <a:rPr lang="es-ES" sz="882" b="0" i="0" kern="1200" dirty="0">
                <a:solidFill>
                  <a:schemeClr val="tx1"/>
                </a:solidFill>
                <a:effectLst/>
                <a:latin typeface="Segoe UI" panose="020B0502040204020203" pitchFamily="34" charset="0"/>
                <a:ea typeface="+mn-ea"/>
                <a:cs typeface="+mn-cs"/>
              </a:rPr>
              <a:t> y Microsoft Flow, los diseñadores pueden extraer datos significativos de imágenes y texto, recopilar de forma automática documentos escaneados de un correo electrónico entrante o de un recurso compartido de archivos, y reconocer y analizar todo el contenido para ejecutar diferentes pasos, desde el envío de notificaciones simples hasta la realización de un informe de resultados.</a:t>
            </a:r>
          </a:p>
          <a:p>
            <a:endParaRPr lang="en-U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1/30/2020 1:29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7999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16</a:t>
            </a:fld>
            <a:endParaRPr lang="es-ES"/>
          </a:p>
        </p:txBody>
      </p:sp>
    </p:spTree>
    <p:extLst>
      <p:ext uri="{BB962C8B-B14F-4D97-AF65-F5344CB8AC3E}">
        <p14:creationId xmlns:p14="http://schemas.microsoft.com/office/powerpoint/2010/main" val="3745791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https://www.museodelprado.es/coleccion/artista/el-greco/b031da57-6a7e-43f2-a855-293275efc340</a:t>
            </a:r>
            <a:endParaRPr lang="en-US" dirty="0"/>
          </a:p>
        </p:txBody>
      </p:sp>
      <p:sp>
        <p:nvSpPr>
          <p:cNvPr id="4" name="Marcador de número de diapositiva 3"/>
          <p:cNvSpPr>
            <a:spLocks noGrp="1"/>
          </p:cNvSpPr>
          <p:nvPr>
            <p:ph type="sldNum" sz="quarter" idx="5"/>
          </p:nvPr>
        </p:nvSpPr>
        <p:spPr/>
        <p:txBody>
          <a:bodyPr/>
          <a:lstStyle/>
          <a:p>
            <a:fld id="{0BA68F0C-750B-6440-A7B4-17C12343E522}" type="slidenum">
              <a:rPr lang="es-ES" smtClean="0"/>
              <a:t>21</a:t>
            </a:fld>
            <a:endParaRPr lang="es-ES"/>
          </a:p>
        </p:txBody>
      </p:sp>
    </p:spTree>
    <p:extLst>
      <p:ext uri="{BB962C8B-B14F-4D97-AF65-F5344CB8AC3E}">
        <p14:creationId xmlns:p14="http://schemas.microsoft.com/office/powerpoint/2010/main" val="2625734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19.png"/><Relationship Id="rId18" Type="http://schemas.openxmlformats.org/officeDocument/2006/relationships/oleObject" Target="../embeddings/oleObject22.bin"/><Relationship Id="rId3" Type="http://schemas.openxmlformats.org/officeDocument/2006/relationships/image" Target="../media/image11.png"/><Relationship Id="rId7" Type="http://schemas.openxmlformats.org/officeDocument/2006/relationships/oleObject" Target="../embeddings/oleObject14.bin"/><Relationship Id="rId12" Type="http://schemas.openxmlformats.org/officeDocument/2006/relationships/image" Target="../media/image18.png"/><Relationship Id="rId17" Type="http://schemas.openxmlformats.org/officeDocument/2006/relationships/image" Target="../media/image5.emf"/><Relationship Id="rId2" Type="http://schemas.openxmlformats.org/officeDocument/2006/relationships/slideMaster" Target="../slideMasters/slideMaster1.xml"/><Relationship Id="rId16" Type="http://schemas.openxmlformats.org/officeDocument/2006/relationships/oleObject" Target="../embeddings/oleObject13.bin"/><Relationship Id="rId1" Type="http://schemas.openxmlformats.org/officeDocument/2006/relationships/vmlDrawing" Target="../drawings/vmlDrawing8.v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6.png"/><Relationship Id="rId19" Type="http://schemas.openxmlformats.org/officeDocument/2006/relationships/image" Target="../media/image22.emf"/><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emf"/><Relationship Id="rId18" Type="http://schemas.openxmlformats.org/officeDocument/2006/relationships/image" Target="../media/image19.png"/><Relationship Id="rId3" Type="http://schemas.openxmlformats.org/officeDocument/2006/relationships/oleObject" Target="../embeddings/oleObject13.bin"/><Relationship Id="rId7" Type="http://schemas.openxmlformats.org/officeDocument/2006/relationships/image" Target="../media/image12.png"/><Relationship Id="rId12" Type="http://schemas.openxmlformats.org/officeDocument/2006/relationships/oleObject" Target="../embeddings/oleObject15.bin"/><Relationship Id="rId17" Type="http://schemas.openxmlformats.org/officeDocument/2006/relationships/image" Target="../media/image18.png"/><Relationship Id="rId2" Type="http://schemas.openxmlformats.org/officeDocument/2006/relationships/slideMaster" Target="../slideMasters/slideMaster1.xml"/><Relationship Id="rId16" Type="http://schemas.openxmlformats.org/officeDocument/2006/relationships/image" Target="../media/image17.png"/><Relationship Id="rId1" Type="http://schemas.openxmlformats.org/officeDocument/2006/relationships/vmlDrawing" Target="../drawings/vmlDrawing5.vml"/><Relationship Id="rId6" Type="http://schemas.openxmlformats.org/officeDocument/2006/relationships/image" Target="../media/image11.png"/><Relationship Id="rId11" Type="http://schemas.openxmlformats.org/officeDocument/2006/relationships/image" Target="../media/image3.emf"/><Relationship Id="rId5" Type="http://schemas.openxmlformats.org/officeDocument/2006/relationships/image" Target="../media/image10.emf"/><Relationship Id="rId15" Type="http://schemas.openxmlformats.org/officeDocument/2006/relationships/image" Target="../media/image16.png"/><Relationship Id="rId10" Type="http://schemas.openxmlformats.org/officeDocument/2006/relationships/oleObject" Target="../embeddings/oleObject14.bin"/><Relationship Id="rId19" Type="http://schemas.openxmlformats.org/officeDocument/2006/relationships/image" Target="../media/image20.png"/><Relationship Id="rId4" Type="http://schemas.openxmlformats.org/officeDocument/2006/relationships/image" Target="../media/image5.emf"/><Relationship Id="rId9" Type="http://schemas.openxmlformats.org/officeDocument/2006/relationships/image" Target="../media/image14.png"/><Relationship Id="rId1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1.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1.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148" name="CorelDRAW" r:id="rId4" imgW="1486020" imgH="1396161" progId="CorelDraw.Graphic.21">
                  <p:embed/>
                </p:oleObj>
              </mc:Choice>
              <mc:Fallback>
                <p:oleObj name="CorelDRAW" r:id="rId4" imgW="1486020" imgH="1396161" progId="CorelDraw.Graphic.21">
                  <p:embed/>
                  <p:pic>
                    <p:nvPicPr>
                      <p:cNvPr id="0" name=""/>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149" name="CorelDRAW" r:id="rId6" imgW="10437565" imgH="1396161" progId="CorelDraw.Graphic.21">
                  <p:embed/>
                </p:oleObj>
              </mc:Choice>
              <mc:Fallback>
                <p:oleObj name="CorelDRAW" r:id="rId6"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a:extLst>
              <a:ext uri="{FF2B5EF4-FFF2-40B4-BE49-F238E27FC236}">
                <a16:creationId xmlns:a16="http://schemas.microsoft.com/office/drawing/2014/main" id="{E7846672-14B7-4DA0-BE43-CF16928D38A3}"/>
              </a:ext>
            </a:extLst>
          </p:cNvPr>
          <p:cNvPicPr>
            <a:picLocks noChangeAspect="1"/>
          </p:cNvPicPr>
          <p:nvPr userDrawn="1"/>
        </p:nvPicPr>
        <p:blipFill>
          <a:blip r:embed="rId3"/>
          <a:stretch>
            <a:fillRect/>
          </a:stretch>
        </p:blipFill>
        <p:spPr>
          <a:xfrm>
            <a:off x="5345394" y="5095658"/>
            <a:ext cx="2243624" cy="690346"/>
          </a:xfrm>
          <a:prstGeom prst="rect">
            <a:avLst/>
          </a:prstGeom>
        </p:spPr>
      </p:pic>
      <p:pic>
        <p:nvPicPr>
          <p:cNvPr id="21" name="Imagen 20">
            <a:extLst>
              <a:ext uri="{FF2B5EF4-FFF2-40B4-BE49-F238E27FC236}">
                <a16:creationId xmlns:a16="http://schemas.microsoft.com/office/drawing/2014/main" id="{EA47249B-0A00-4EC9-853D-FB22115FF5E0}"/>
              </a:ext>
            </a:extLst>
          </p:cNvPr>
          <p:cNvPicPr>
            <a:picLocks noChangeAspect="1"/>
          </p:cNvPicPr>
          <p:nvPr userDrawn="1"/>
        </p:nvPicPr>
        <p:blipFill>
          <a:blip r:embed="rId4"/>
          <a:stretch>
            <a:fillRect/>
          </a:stretch>
        </p:blipFill>
        <p:spPr>
          <a:xfrm>
            <a:off x="9832743" y="4758278"/>
            <a:ext cx="1706139" cy="853070"/>
          </a:xfrm>
          <a:prstGeom prst="rect">
            <a:avLst/>
          </a:prstGeom>
        </p:spPr>
      </p:pic>
      <p:pic>
        <p:nvPicPr>
          <p:cNvPr id="23" name="Imagen 22">
            <a:extLst>
              <a:ext uri="{FF2B5EF4-FFF2-40B4-BE49-F238E27FC236}">
                <a16:creationId xmlns:a16="http://schemas.microsoft.com/office/drawing/2014/main" id="{62792325-A6A2-4C4C-A58F-0C4A98B04D25}"/>
              </a:ext>
            </a:extLst>
          </p:cNvPr>
          <p:cNvPicPr>
            <a:picLocks noChangeAspect="1"/>
          </p:cNvPicPr>
          <p:nvPr userDrawn="1"/>
        </p:nvPicPr>
        <p:blipFill>
          <a:blip r:embed="rId5"/>
          <a:stretch>
            <a:fillRect/>
          </a:stretch>
        </p:blipFill>
        <p:spPr>
          <a:xfrm>
            <a:off x="7846898" y="5702754"/>
            <a:ext cx="1582743" cy="586201"/>
          </a:xfrm>
          <a:prstGeom prst="rect">
            <a:avLst/>
          </a:prstGeom>
        </p:spPr>
      </p:pic>
      <p:pic>
        <p:nvPicPr>
          <p:cNvPr id="25" name="Imagen 24">
            <a:extLst>
              <a:ext uri="{FF2B5EF4-FFF2-40B4-BE49-F238E27FC236}">
                <a16:creationId xmlns:a16="http://schemas.microsoft.com/office/drawing/2014/main" id="{C690D32E-0505-4185-A9FC-3FE712CB84E5}"/>
              </a:ext>
            </a:extLst>
          </p:cNvPr>
          <p:cNvPicPr>
            <a:picLocks noChangeAspect="1"/>
          </p:cNvPicPr>
          <p:nvPr userDrawn="1"/>
        </p:nvPicPr>
        <p:blipFill>
          <a:blip r:embed="rId6"/>
          <a:stretch>
            <a:fillRect/>
          </a:stretch>
        </p:blipFill>
        <p:spPr>
          <a:xfrm>
            <a:off x="5712628" y="5806912"/>
            <a:ext cx="1626537" cy="560747"/>
          </a:xfrm>
          <a:prstGeom prst="rect">
            <a:avLst/>
          </a:prstGeom>
        </p:spPr>
      </p:pic>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735923017"/>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1372" name="CorelDRAW" r:id="rId7" imgW="10437565" imgH="1396161" progId="CorelDraw.Graphic.21">
                  <p:embed/>
                </p:oleObj>
              </mc:Choice>
              <mc:Fallback>
                <p:oleObj name="CorelDRAW" r:id="rId7"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8"/>
                      <a:stretch>
                        <a:fillRect/>
                      </a:stretch>
                    </p:blipFill>
                    <p:spPr>
                      <a:xfrm>
                        <a:off x="762990" y="284429"/>
                        <a:ext cx="2572522" cy="343916"/>
                      </a:xfrm>
                      <a:prstGeom prst="rect">
                        <a:avLst/>
                      </a:prstGeom>
                    </p:spPr>
                  </p:pic>
                </p:oleObj>
              </mc:Fallback>
            </mc:AlternateContent>
          </a:graphicData>
        </a:graphic>
      </p:graphicFrame>
      <p:pic>
        <p:nvPicPr>
          <p:cNvPr id="20" name="Imagen 19">
            <a:extLst>
              <a:ext uri="{FF2B5EF4-FFF2-40B4-BE49-F238E27FC236}">
                <a16:creationId xmlns:a16="http://schemas.microsoft.com/office/drawing/2014/main" id="{98E283D3-B5CD-40E1-A09C-C2F6C18E8A76}"/>
              </a:ext>
            </a:extLst>
          </p:cNvPr>
          <p:cNvPicPr>
            <a:picLocks noChangeAspect="1"/>
          </p:cNvPicPr>
          <p:nvPr userDrawn="1"/>
        </p:nvPicPr>
        <p:blipFill>
          <a:blip r:embed="rId9"/>
          <a:stretch>
            <a:fillRect/>
          </a:stretch>
        </p:blipFill>
        <p:spPr>
          <a:xfrm>
            <a:off x="9937374" y="5707327"/>
            <a:ext cx="1582743" cy="654928"/>
          </a:xfrm>
          <a:prstGeom prst="rect">
            <a:avLst/>
          </a:prstGeom>
        </p:spPr>
      </p:pic>
      <p:pic>
        <p:nvPicPr>
          <p:cNvPr id="22" name="Imagen 21">
            <a:extLst>
              <a:ext uri="{FF2B5EF4-FFF2-40B4-BE49-F238E27FC236}">
                <a16:creationId xmlns:a16="http://schemas.microsoft.com/office/drawing/2014/main" id="{EB90AF3C-936D-4D44-BFFA-A635C3D9EC15}"/>
              </a:ext>
            </a:extLst>
          </p:cNvPr>
          <p:cNvPicPr>
            <a:picLocks noChangeAspect="1"/>
          </p:cNvPicPr>
          <p:nvPr userDrawn="1"/>
        </p:nvPicPr>
        <p:blipFill>
          <a:blip r:embed="rId10"/>
          <a:stretch>
            <a:fillRect/>
          </a:stretch>
        </p:blipFill>
        <p:spPr>
          <a:xfrm>
            <a:off x="722025" y="5136380"/>
            <a:ext cx="2015855" cy="620263"/>
          </a:xfrm>
          <a:prstGeom prst="rect">
            <a:avLst/>
          </a:prstGeom>
        </p:spPr>
      </p:pic>
      <p:pic>
        <p:nvPicPr>
          <p:cNvPr id="24" name="Imagen 23">
            <a:extLst>
              <a:ext uri="{FF2B5EF4-FFF2-40B4-BE49-F238E27FC236}">
                <a16:creationId xmlns:a16="http://schemas.microsoft.com/office/drawing/2014/main" id="{9A581694-116D-4273-8957-E6C28A72B8B6}"/>
              </a:ext>
            </a:extLst>
          </p:cNvPr>
          <p:cNvPicPr>
            <a:picLocks noChangeAspect="1"/>
          </p:cNvPicPr>
          <p:nvPr userDrawn="1"/>
        </p:nvPicPr>
        <p:blipFill>
          <a:blip r:embed="rId11"/>
          <a:stretch>
            <a:fillRect/>
          </a:stretch>
        </p:blipFill>
        <p:spPr>
          <a:xfrm>
            <a:off x="3123589" y="5173197"/>
            <a:ext cx="2144054" cy="560669"/>
          </a:xfrm>
          <a:prstGeom prst="rect">
            <a:avLst/>
          </a:prstGeom>
        </p:spPr>
      </p:pic>
      <p:pic>
        <p:nvPicPr>
          <p:cNvPr id="26" name="Imagen 25">
            <a:extLst>
              <a:ext uri="{FF2B5EF4-FFF2-40B4-BE49-F238E27FC236}">
                <a16:creationId xmlns:a16="http://schemas.microsoft.com/office/drawing/2014/main" id="{5E015451-231A-4C28-BCF7-34141037A2EC}"/>
              </a:ext>
            </a:extLst>
          </p:cNvPr>
          <p:cNvPicPr>
            <a:picLocks noChangeAspect="1"/>
          </p:cNvPicPr>
          <p:nvPr userDrawn="1"/>
        </p:nvPicPr>
        <p:blipFill>
          <a:blip r:embed="rId12"/>
          <a:stretch>
            <a:fillRect/>
          </a:stretch>
        </p:blipFill>
        <p:spPr>
          <a:xfrm>
            <a:off x="3167660" y="5817473"/>
            <a:ext cx="1905154" cy="586201"/>
          </a:xfrm>
          <a:prstGeom prst="rect">
            <a:avLst/>
          </a:prstGeom>
        </p:spPr>
      </p:pic>
      <p:pic>
        <p:nvPicPr>
          <p:cNvPr id="33" name="Imagen 32">
            <a:extLst>
              <a:ext uri="{FF2B5EF4-FFF2-40B4-BE49-F238E27FC236}">
                <a16:creationId xmlns:a16="http://schemas.microsoft.com/office/drawing/2014/main" id="{13444165-BAE5-4873-BF7F-7492191AA9F3}"/>
              </a:ext>
            </a:extLst>
          </p:cNvPr>
          <p:cNvPicPr>
            <a:picLocks noChangeAspect="1"/>
          </p:cNvPicPr>
          <p:nvPr userDrawn="1"/>
        </p:nvPicPr>
        <p:blipFill>
          <a:blip r:embed="rId13"/>
          <a:stretch>
            <a:fillRect/>
          </a:stretch>
        </p:blipFill>
        <p:spPr>
          <a:xfrm>
            <a:off x="861641" y="5880912"/>
            <a:ext cx="1800350" cy="409170"/>
          </a:xfrm>
          <a:prstGeom prst="rect">
            <a:avLst/>
          </a:prstGeom>
        </p:spPr>
      </p:pic>
      <p:pic>
        <p:nvPicPr>
          <p:cNvPr id="34" name="Imagen 33">
            <a:extLst>
              <a:ext uri="{FF2B5EF4-FFF2-40B4-BE49-F238E27FC236}">
                <a16:creationId xmlns:a16="http://schemas.microsoft.com/office/drawing/2014/main" id="{F72876E5-7925-4FD2-9DA0-8FCB7123AE45}"/>
              </a:ext>
            </a:extLst>
          </p:cNvPr>
          <p:cNvPicPr>
            <a:picLocks noChangeAspect="1"/>
          </p:cNvPicPr>
          <p:nvPr userDrawn="1"/>
        </p:nvPicPr>
        <p:blipFill>
          <a:blip r:embed="rId14"/>
          <a:stretch>
            <a:fillRect/>
          </a:stretch>
        </p:blipFill>
        <p:spPr>
          <a:xfrm>
            <a:off x="7846898" y="5010780"/>
            <a:ext cx="1621372" cy="668384"/>
          </a:xfrm>
          <a:prstGeom prst="rect">
            <a:avLst/>
          </a:prstGeom>
        </p:spPr>
      </p:pic>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pic>
        <p:nvPicPr>
          <p:cNvPr id="10" name="Imagen 9">
            <a:extLst>
              <a:ext uri="{FF2B5EF4-FFF2-40B4-BE49-F238E27FC236}">
                <a16:creationId xmlns:a16="http://schemas.microsoft.com/office/drawing/2014/main" id="{9B3858D6-0FF7-4BC1-95DB-AC45D9BD4823}"/>
              </a:ext>
            </a:extLst>
          </p:cNvPr>
          <p:cNvPicPr>
            <a:picLocks noChangeAspect="1"/>
          </p:cNvPicPr>
          <p:nvPr userDrawn="1"/>
        </p:nvPicPr>
        <p:blipFill>
          <a:blip r:embed="rId15"/>
          <a:stretch>
            <a:fillRect/>
          </a:stretch>
        </p:blipFill>
        <p:spPr>
          <a:xfrm>
            <a:off x="8358695" y="1056249"/>
            <a:ext cx="3265871" cy="3265871"/>
          </a:xfrm>
          <a:prstGeom prst="rect">
            <a:avLst/>
          </a:prstGeom>
        </p:spPr>
      </p:pic>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3305420910"/>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1373" name="CorelDRAW" r:id="rId16" imgW="1486020" imgH="1396161" progId="CorelDraw.Graphic.21">
                  <p:embed/>
                </p:oleObj>
              </mc:Choice>
              <mc:Fallback>
                <p:oleObj name="CorelDRAW" r:id="rId16"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17"/>
                      <a:stretch>
                        <a:fillRect/>
                      </a:stretch>
                    </p:blipFill>
                    <p:spPr>
                      <a:xfrm>
                        <a:off x="4226748" y="-1288548"/>
                        <a:ext cx="3716176" cy="3489871"/>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B5E203A0-B5FE-4273-88B6-0525D3C29A49}"/>
              </a:ext>
            </a:extLst>
          </p:cNvPr>
          <p:cNvGraphicFramePr>
            <a:graphicFrameLocks noChangeAspect="1"/>
          </p:cNvGraphicFramePr>
          <p:nvPr userDrawn="1">
            <p:extLst>
              <p:ext uri="{D42A27DB-BD31-4B8C-83A1-F6EECF244321}">
                <p14:modId xmlns:p14="http://schemas.microsoft.com/office/powerpoint/2010/main" val="3354402494"/>
              </p:ext>
            </p:extLst>
          </p:nvPr>
        </p:nvGraphicFramePr>
        <p:xfrm>
          <a:off x="4813301" y="323389"/>
          <a:ext cx="2807258" cy="564916"/>
        </p:xfrm>
        <a:graphic>
          <a:graphicData uri="http://schemas.openxmlformats.org/presentationml/2006/ole">
            <mc:AlternateContent xmlns:mc="http://schemas.openxmlformats.org/markup-compatibility/2006">
              <mc:Choice xmlns:v="urn:schemas-microsoft-com:vml" Requires="v">
                <p:oleObj spid="_x0000_s11374" name="CorelDRAW" r:id="rId18" imgW="3857236" imgH="777027" progId="CorelDraw.Graphic.21">
                  <p:embed/>
                </p:oleObj>
              </mc:Choice>
              <mc:Fallback>
                <p:oleObj name="CorelDRAW" r:id="rId18" imgW="3857236" imgH="777027" progId="CorelDraw.Graphic.21">
                  <p:embed/>
                  <p:pic>
                    <p:nvPicPr>
                      <p:cNvPr id="0" name=""/>
                      <p:cNvPicPr/>
                      <p:nvPr/>
                    </p:nvPicPr>
                    <p:blipFill>
                      <a:blip r:embed="rId19"/>
                      <a:stretch>
                        <a:fillRect/>
                      </a:stretch>
                    </p:blipFill>
                    <p:spPr>
                      <a:xfrm>
                        <a:off x="4813301" y="323389"/>
                        <a:ext cx="2807258" cy="564916"/>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458678"/>
            <a:ext cx="3139223" cy="369332"/>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r>
              <a:rPr lang="es-ES" sz="2400" b="1" dirty="0">
                <a:solidFill>
                  <a:srgbClr val="D6532B"/>
                </a:solidFill>
              </a:rPr>
              <a:t>Ayúdanos a mejorar!</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213"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214" name="CorelDRAW" r:id="rId5" imgW="9928182" imgH="1396161" progId="CorelDraw.Graphic.21">
                  <p:embed/>
                </p:oleObj>
              </mc:Choice>
              <mc:Fallback>
                <p:oleObj name="CorelDRAW" r:id="rId5" imgW="9928182" imgH="1396161"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9294"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9295"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3812561144"/>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7318"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5A11A0A1-8810-4701-A8A9-861238804999}"/>
              </a:ext>
            </a:extLst>
          </p:cNvPr>
          <p:cNvPicPr>
            <a:picLocks noChangeAspect="1"/>
          </p:cNvPicPr>
          <p:nvPr userDrawn="1"/>
        </p:nvPicPr>
        <p:blipFill>
          <a:blip r:embed="rId5"/>
          <a:stretch>
            <a:fillRect/>
          </a:stretch>
        </p:blipFill>
        <p:spPr>
          <a:xfrm>
            <a:off x="4851400" y="504430"/>
            <a:ext cx="2517290" cy="545463"/>
          </a:xfrm>
          <a:prstGeom prst="rect">
            <a:avLst/>
          </a:prstGeom>
        </p:spPr>
      </p:pic>
      <p:pic>
        <p:nvPicPr>
          <p:cNvPr id="5" name="Imagen 4">
            <a:extLst>
              <a:ext uri="{FF2B5EF4-FFF2-40B4-BE49-F238E27FC236}">
                <a16:creationId xmlns:a16="http://schemas.microsoft.com/office/drawing/2014/main" id="{E7846672-14B7-4DA0-BE43-CF16928D38A3}"/>
              </a:ext>
            </a:extLst>
          </p:cNvPr>
          <p:cNvPicPr>
            <a:picLocks noChangeAspect="1"/>
          </p:cNvPicPr>
          <p:nvPr userDrawn="1"/>
        </p:nvPicPr>
        <p:blipFill>
          <a:blip r:embed="rId6"/>
          <a:stretch>
            <a:fillRect/>
          </a:stretch>
        </p:blipFill>
        <p:spPr>
          <a:xfrm>
            <a:off x="439336" y="3998254"/>
            <a:ext cx="3299139" cy="1015120"/>
          </a:xfrm>
          <a:prstGeom prst="rect">
            <a:avLst/>
          </a:prstGeom>
        </p:spPr>
      </p:pic>
      <p:pic>
        <p:nvPicPr>
          <p:cNvPr id="21" name="Imagen 20">
            <a:extLst>
              <a:ext uri="{FF2B5EF4-FFF2-40B4-BE49-F238E27FC236}">
                <a16:creationId xmlns:a16="http://schemas.microsoft.com/office/drawing/2014/main" id="{EA47249B-0A00-4EC9-853D-FB22115FF5E0}"/>
              </a:ext>
            </a:extLst>
          </p:cNvPr>
          <p:cNvPicPr>
            <a:picLocks noChangeAspect="1"/>
          </p:cNvPicPr>
          <p:nvPr userDrawn="1"/>
        </p:nvPicPr>
        <p:blipFill>
          <a:blip r:embed="rId7"/>
          <a:stretch>
            <a:fillRect/>
          </a:stretch>
        </p:blipFill>
        <p:spPr>
          <a:xfrm>
            <a:off x="794854" y="1381235"/>
            <a:ext cx="2508794" cy="1254397"/>
          </a:xfrm>
          <a:prstGeom prst="rect">
            <a:avLst/>
          </a:prstGeom>
        </p:spPr>
      </p:pic>
      <p:pic>
        <p:nvPicPr>
          <p:cNvPr id="23" name="Imagen 22">
            <a:extLst>
              <a:ext uri="{FF2B5EF4-FFF2-40B4-BE49-F238E27FC236}">
                <a16:creationId xmlns:a16="http://schemas.microsoft.com/office/drawing/2014/main" id="{62792325-A6A2-4C4C-A58F-0C4A98B04D25}"/>
              </a:ext>
            </a:extLst>
          </p:cNvPr>
          <p:cNvPicPr>
            <a:picLocks noChangeAspect="1"/>
          </p:cNvPicPr>
          <p:nvPr userDrawn="1"/>
        </p:nvPicPr>
        <p:blipFill>
          <a:blip r:embed="rId8"/>
          <a:stretch>
            <a:fillRect/>
          </a:stretch>
        </p:blipFill>
        <p:spPr>
          <a:xfrm>
            <a:off x="989844" y="5106959"/>
            <a:ext cx="2327347" cy="861980"/>
          </a:xfrm>
          <a:prstGeom prst="rect">
            <a:avLst/>
          </a:prstGeom>
        </p:spPr>
      </p:pic>
      <p:pic>
        <p:nvPicPr>
          <p:cNvPr id="25" name="Imagen 24">
            <a:extLst>
              <a:ext uri="{FF2B5EF4-FFF2-40B4-BE49-F238E27FC236}">
                <a16:creationId xmlns:a16="http://schemas.microsoft.com/office/drawing/2014/main" id="{C690D32E-0505-4185-A9FC-3FE712CB84E5}"/>
              </a:ext>
            </a:extLst>
          </p:cNvPr>
          <p:cNvPicPr>
            <a:picLocks noChangeAspect="1"/>
          </p:cNvPicPr>
          <p:nvPr userDrawn="1"/>
        </p:nvPicPr>
        <p:blipFill>
          <a:blip r:embed="rId9"/>
          <a:stretch>
            <a:fillRect/>
          </a:stretch>
        </p:blipFill>
        <p:spPr>
          <a:xfrm>
            <a:off x="893033" y="2976976"/>
            <a:ext cx="2391743" cy="824551"/>
          </a:xfrm>
          <a:prstGeom prst="rect">
            <a:avLst/>
          </a:prstGeom>
        </p:spPr>
      </p:pic>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7319" name="CorelDRAW" r:id="rId10" imgW="10437565" imgH="1396161" progId="CorelDraw.Graphic.21">
                  <p:embed/>
                </p:oleObj>
              </mc:Choice>
              <mc:Fallback>
                <p:oleObj name="CorelDRAW" r:id="rId10" imgW="10437565" imgH="1396161" progId="CorelDraw.Graphic.21">
                  <p:embed/>
                  <p:pic>
                    <p:nvPicPr>
                      <p:cNvPr id="53" name="Objeto 52">
                        <a:extLst>
                          <a:ext uri="{FF2B5EF4-FFF2-40B4-BE49-F238E27FC236}">
                            <a16:creationId xmlns:a16="http://schemas.microsoft.com/office/drawing/2014/main" id="{D375AAF1-D2A6-4A0C-ACA4-DA571F5928D6}"/>
                          </a:ext>
                        </a:extLst>
                      </p:cNvPr>
                      <p:cNvPicPr/>
                      <p:nvPr/>
                    </p:nvPicPr>
                    <p:blipFill>
                      <a:blip r:embed="rId11"/>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7320" name="CorelDRAW" r:id="rId12" imgW="9928182" imgH="1396161" progId="CorelDraw.Graphic.21">
                  <p:embed/>
                </p:oleObj>
              </mc:Choice>
              <mc:Fallback>
                <p:oleObj name="CorelDRAW" r:id="rId12"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13"/>
                      <a:stretch>
                        <a:fillRect/>
                      </a:stretch>
                    </p:blipFill>
                    <p:spPr>
                      <a:xfrm>
                        <a:off x="9075344" y="317840"/>
                        <a:ext cx="2463538" cy="346251"/>
                      </a:xfrm>
                      <a:prstGeom prst="rect">
                        <a:avLst/>
                      </a:prstGeom>
                    </p:spPr>
                  </p:pic>
                </p:oleObj>
              </mc:Fallback>
            </mc:AlternateContent>
          </a:graphicData>
        </a:graphic>
      </p:graphicFrame>
      <p:pic>
        <p:nvPicPr>
          <p:cNvPr id="18" name="Imagen 17">
            <a:extLst>
              <a:ext uri="{FF2B5EF4-FFF2-40B4-BE49-F238E27FC236}">
                <a16:creationId xmlns:a16="http://schemas.microsoft.com/office/drawing/2014/main" id="{9B6F9D78-C58E-4D1B-A392-3D34DAA2B8B8}"/>
              </a:ext>
            </a:extLst>
          </p:cNvPr>
          <p:cNvPicPr>
            <a:picLocks noChangeAspect="1"/>
          </p:cNvPicPr>
          <p:nvPr userDrawn="1"/>
        </p:nvPicPr>
        <p:blipFill>
          <a:blip r:embed="rId6"/>
          <a:stretch>
            <a:fillRect/>
          </a:stretch>
        </p:blipFill>
        <p:spPr>
          <a:xfrm>
            <a:off x="439336" y="3998254"/>
            <a:ext cx="3299139" cy="1015120"/>
          </a:xfrm>
          <a:prstGeom prst="rect">
            <a:avLst/>
          </a:prstGeom>
        </p:spPr>
      </p:pic>
      <p:pic>
        <p:nvPicPr>
          <p:cNvPr id="20" name="Imagen 19">
            <a:extLst>
              <a:ext uri="{FF2B5EF4-FFF2-40B4-BE49-F238E27FC236}">
                <a16:creationId xmlns:a16="http://schemas.microsoft.com/office/drawing/2014/main" id="{98E283D3-B5CD-40E1-A09C-C2F6C18E8A76}"/>
              </a:ext>
            </a:extLst>
          </p:cNvPr>
          <p:cNvPicPr>
            <a:picLocks noChangeAspect="1"/>
          </p:cNvPicPr>
          <p:nvPr userDrawn="1"/>
        </p:nvPicPr>
        <p:blipFill>
          <a:blip r:embed="rId14"/>
          <a:stretch>
            <a:fillRect/>
          </a:stretch>
        </p:blipFill>
        <p:spPr>
          <a:xfrm>
            <a:off x="8836184" y="5106959"/>
            <a:ext cx="2450157" cy="1013859"/>
          </a:xfrm>
          <a:prstGeom prst="rect">
            <a:avLst/>
          </a:prstGeom>
        </p:spPr>
      </p:pic>
      <p:pic>
        <p:nvPicPr>
          <p:cNvPr id="22" name="Imagen 21">
            <a:extLst>
              <a:ext uri="{FF2B5EF4-FFF2-40B4-BE49-F238E27FC236}">
                <a16:creationId xmlns:a16="http://schemas.microsoft.com/office/drawing/2014/main" id="{EB90AF3C-936D-4D44-BFFA-A635C3D9EC15}"/>
              </a:ext>
            </a:extLst>
          </p:cNvPr>
          <p:cNvPicPr>
            <a:picLocks noChangeAspect="1"/>
          </p:cNvPicPr>
          <p:nvPr userDrawn="1"/>
        </p:nvPicPr>
        <p:blipFill>
          <a:blip r:embed="rId15"/>
          <a:stretch>
            <a:fillRect/>
          </a:stretch>
        </p:blipFill>
        <p:spPr>
          <a:xfrm>
            <a:off x="4795788" y="2889461"/>
            <a:ext cx="2964216" cy="912066"/>
          </a:xfrm>
          <a:prstGeom prst="rect">
            <a:avLst/>
          </a:prstGeom>
        </p:spPr>
      </p:pic>
      <p:pic>
        <p:nvPicPr>
          <p:cNvPr id="24" name="Imagen 23">
            <a:extLst>
              <a:ext uri="{FF2B5EF4-FFF2-40B4-BE49-F238E27FC236}">
                <a16:creationId xmlns:a16="http://schemas.microsoft.com/office/drawing/2014/main" id="{9A581694-116D-4273-8957-E6C28A72B8B6}"/>
              </a:ext>
            </a:extLst>
          </p:cNvPr>
          <p:cNvPicPr>
            <a:picLocks noChangeAspect="1"/>
          </p:cNvPicPr>
          <p:nvPr userDrawn="1"/>
        </p:nvPicPr>
        <p:blipFill>
          <a:blip r:embed="rId16"/>
          <a:stretch>
            <a:fillRect/>
          </a:stretch>
        </p:blipFill>
        <p:spPr>
          <a:xfrm>
            <a:off x="4770299" y="4103833"/>
            <a:ext cx="3152727" cy="824437"/>
          </a:xfrm>
          <a:prstGeom prst="rect">
            <a:avLst/>
          </a:prstGeom>
        </p:spPr>
      </p:pic>
      <p:pic>
        <p:nvPicPr>
          <p:cNvPr id="26" name="Imagen 25">
            <a:extLst>
              <a:ext uri="{FF2B5EF4-FFF2-40B4-BE49-F238E27FC236}">
                <a16:creationId xmlns:a16="http://schemas.microsoft.com/office/drawing/2014/main" id="{5E015451-231A-4C28-BCF7-34141037A2EC}"/>
              </a:ext>
            </a:extLst>
          </p:cNvPr>
          <p:cNvPicPr>
            <a:picLocks noChangeAspect="1"/>
          </p:cNvPicPr>
          <p:nvPr userDrawn="1"/>
        </p:nvPicPr>
        <p:blipFill>
          <a:blip r:embed="rId17"/>
          <a:stretch>
            <a:fillRect/>
          </a:stretch>
        </p:blipFill>
        <p:spPr>
          <a:xfrm>
            <a:off x="8737446" y="2567020"/>
            <a:ext cx="2801436" cy="861980"/>
          </a:xfrm>
          <a:prstGeom prst="rect">
            <a:avLst/>
          </a:prstGeom>
        </p:spPr>
      </p:pic>
      <p:pic>
        <p:nvPicPr>
          <p:cNvPr id="29" name="Imagen 28">
            <a:extLst>
              <a:ext uri="{FF2B5EF4-FFF2-40B4-BE49-F238E27FC236}">
                <a16:creationId xmlns:a16="http://schemas.microsoft.com/office/drawing/2014/main" id="{A6407B0B-6AB2-4E00-9A39-4222BE49BC90}"/>
              </a:ext>
            </a:extLst>
          </p:cNvPr>
          <p:cNvPicPr>
            <a:picLocks noChangeAspect="1"/>
          </p:cNvPicPr>
          <p:nvPr userDrawn="1"/>
        </p:nvPicPr>
        <p:blipFill>
          <a:blip r:embed="rId7"/>
          <a:stretch>
            <a:fillRect/>
          </a:stretch>
        </p:blipFill>
        <p:spPr>
          <a:xfrm>
            <a:off x="794854" y="1381235"/>
            <a:ext cx="2508794" cy="1254397"/>
          </a:xfrm>
          <a:prstGeom prst="rect">
            <a:avLst/>
          </a:prstGeom>
        </p:spPr>
      </p:pic>
      <p:pic>
        <p:nvPicPr>
          <p:cNvPr id="31" name="Imagen 30">
            <a:extLst>
              <a:ext uri="{FF2B5EF4-FFF2-40B4-BE49-F238E27FC236}">
                <a16:creationId xmlns:a16="http://schemas.microsoft.com/office/drawing/2014/main" id="{C94DB5F8-B2BA-4BD7-B58D-7CB2A9C9CF1D}"/>
              </a:ext>
            </a:extLst>
          </p:cNvPr>
          <p:cNvPicPr>
            <a:picLocks noChangeAspect="1"/>
          </p:cNvPicPr>
          <p:nvPr userDrawn="1"/>
        </p:nvPicPr>
        <p:blipFill>
          <a:blip r:embed="rId8"/>
          <a:stretch>
            <a:fillRect/>
          </a:stretch>
        </p:blipFill>
        <p:spPr>
          <a:xfrm>
            <a:off x="989844" y="5106959"/>
            <a:ext cx="2327347" cy="861980"/>
          </a:xfrm>
          <a:prstGeom prst="rect">
            <a:avLst/>
          </a:prstGeom>
        </p:spPr>
      </p:pic>
      <p:pic>
        <p:nvPicPr>
          <p:cNvPr id="32" name="Imagen 31">
            <a:extLst>
              <a:ext uri="{FF2B5EF4-FFF2-40B4-BE49-F238E27FC236}">
                <a16:creationId xmlns:a16="http://schemas.microsoft.com/office/drawing/2014/main" id="{47593DAD-460E-4D24-BD34-0EB9DAF4C78C}"/>
              </a:ext>
            </a:extLst>
          </p:cNvPr>
          <p:cNvPicPr>
            <a:picLocks noChangeAspect="1"/>
          </p:cNvPicPr>
          <p:nvPr userDrawn="1"/>
        </p:nvPicPr>
        <p:blipFill>
          <a:blip r:embed="rId9"/>
          <a:stretch>
            <a:fillRect/>
          </a:stretch>
        </p:blipFill>
        <p:spPr>
          <a:xfrm>
            <a:off x="893033" y="2976976"/>
            <a:ext cx="2391743" cy="824551"/>
          </a:xfrm>
          <a:prstGeom prst="rect">
            <a:avLst/>
          </a:prstGeom>
        </p:spPr>
      </p:pic>
      <p:pic>
        <p:nvPicPr>
          <p:cNvPr id="33" name="Imagen 32">
            <a:extLst>
              <a:ext uri="{FF2B5EF4-FFF2-40B4-BE49-F238E27FC236}">
                <a16:creationId xmlns:a16="http://schemas.microsoft.com/office/drawing/2014/main" id="{13444165-BAE5-4873-BF7F-7492191AA9F3}"/>
              </a:ext>
            </a:extLst>
          </p:cNvPr>
          <p:cNvPicPr>
            <a:picLocks noChangeAspect="1"/>
          </p:cNvPicPr>
          <p:nvPr userDrawn="1"/>
        </p:nvPicPr>
        <p:blipFill>
          <a:blip r:embed="rId18"/>
          <a:stretch>
            <a:fillRect/>
          </a:stretch>
        </p:blipFill>
        <p:spPr>
          <a:xfrm>
            <a:off x="5022998" y="5313055"/>
            <a:ext cx="2647327" cy="601665"/>
          </a:xfrm>
          <a:prstGeom prst="rect">
            <a:avLst/>
          </a:prstGeom>
        </p:spPr>
      </p:pic>
      <p:pic>
        <p:nvPicPr>
          <p:cNvPr id="34" name="Imagen 33">
            <a:extLst>
              <a:ext uri="{FF2B5EF4-FFF2-40B4-BE49-F238E27FC236}">
                <a16:creationId xmlns:a16="http://schemas.microsoft.com/office/drawing/2014/main" id="{F72876E5-7925-4FD2-9DA0-8FCB7123AE45}"/>
              </a:ext>
            </a:extLst>
          </p:cNvPr>
          <p:cNvPicPr>
            <a:picLocks noChangeAspect="1"/>
          </p:cNvPicPr>
          <p:nvPr userDrawn="1"/>
        </p:nvPicPr>
        <p:blipFill>
          <a:blip r:embed="rId19"/>
          <a:stretch>
            <a:fillRect/>
          </a:stretch>
        </p:blipFill>
        <p:spPr>
          <a:xfrm>
            <a:off x="8988718" y="3685844"/>
            <a:ext cx="2384149" cy="982827"/>
          </a:xfrm>
          <a:prstGeom prst="rect">
            <a:avLst/>
          </a:prstGeom>
        </p:spPr>
      </p:pic>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3221"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3222" name="CorelDRAW" r:id="rId5" imgW="7465680" imgH="1050480" progId="CorelDraw.Graphic.21">
                  <p:embed/>
                </p:oleObj>
              </mc:Choice>
              <mc:Fallback>
                <p:oleObj name="CorelDRAW" r:id="rId5" imgW="7465680" imgH="1050480" progId="CorelDraw.Graphic.21">
                  <p:embed/>
                  <p:pic>
                    <p:nvPicPr>
                      <p:cNvPr id="9" name="Objeto 8">
                        <a:extLst>
                          <a:ext uri="{FF2B5EF4-FFF2-40B4-BE49-F238E27FC236}">
                            <a16:creationId xmlns:a16="http://schemas.microsoft.com/office/drawing/2014/main" id="{081664F7-E6F1-414E-873A-507838376938}"/>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3223" name="CorelDRAW" r:id="rId7" imgW="9928182" imgH="1396161" progId="CorelDraw.Graphic.21">
                  <p:embed/>
                </p:oleObj>
              </mc:Choice>
              <mc:Fallback>
                <p:oleObj name="CorelDRAW" r:id="rId7"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353"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354"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355"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2.bin"/><Relationship Id="rId47" Type="http://schemas.openxmlformats.org/officeDocument/2006/relationships/image" Target="../media/image4.emf"/><Relationship Id="rId50" Type="http://schemas.openxmlformats.org/officeDocument/2006/relationships/oleObject" Target="../embeddings/oleObject6.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vmlDrawing" Target="../drawings/vmlDrawing1.vml"/><Relationship Id="rId46" Type="http://schemas.openxmlformats.org/officeDocument/2006/relationships/oleObject" Target="../embeddings/oleObject4.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oleObject" Target="../embeddings/oleObject1.bin"/><Relationship Id="rId45"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5.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3.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emf"/><Relationship Id="rId48" Type="http://schemas.openxmlformats.org/officeDocument/2006/relationships/oleObject" Target="../embeddings/oleObject5.bin"/><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392" name="CorelDRAW" r:id="rId40" imgW="1486020" imgH="1396161" progId="CorelDraw.Graphic.21">
                  <p:embed/>
                </p:oleObj>
              </mc:Choice>
              <mc:Fallback>
                <p:oleObj name="CorelDRAW" r:id="rId40" imgW="1486020" imgH="1396161" progId="CorelDraw.Graphic.21">
                  <p:embed/>
                  <p:pic>
                    <p:nvPicPr>
                      <p:cNvPr id="0" name=""/>
                      <p:cNvPicPr/>
                      <p:nvPr/>
                    </p:nvPicPr>
                    <p:blipFill>
                      <a:blip r:embed="rId41"/>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393" name="CorelDRAW" r:id="rId42" imgW="1486020" imgH="1396161" progId="CorelDraw.Graphic.21">
                  <p:embed/>
                </p:oleObj>
              </mc:Choice>
              <mc:Fallback>
                <p:oleObj name="CorelDRAW" r:id="rId42" imgW="1486020" imgH="1396161" progId="CorelDraw.Graphic.21">
                  <p:embed/>
                  <p:pic>
                    <p:nvPicPr>
                      <p:cNvPr id="0" name=""/>
                      <p:cNvPicPr/>
                      <p:nvPr/>
                    </p:nvPicPr>
                    <p:blipFill>
                      <a:blip r:embed="rId43"/>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394" name="CorelDRAW" r:id="rId44" imgW="10437565" imgH="1396161" progId="CorelDraw.Graphic.21">
                  <p:embed/>
                </p:oleObj>
              </mc:Choice>
              <mc:Fallback>
                <p:oleObj name="CorelDRAW" r:id="rId44" imgW="10437565" imgH="1396161" progId="CorelDraw.Graphic.21">
                  <p:embed/>
                  <p:pic>
                    <p:nvPicPr>
                      <p:cNvPr id="2" name="Objeto 1">
                        <a:extLst>
                          <a:ext uri="{FF2B5EF4-FFF2-40B4-BE49-F238E27FC236}">
                            <a16:creationId xmlns:a16="http://schemas.microsoft.com/office/drawing/2014/main" id="{A4DB5CE8-20D2-46A1-8D72-DC5A9884278E}"/>
                          </a:ext>
                        </a:extLst>
                      </p:cNvPr>
                      <p:cNvPicPr/>
                      <p:nvPr/>
                    </p:nvPicPr>
                    <p:blipFill>
                      <a:blip r:embed="rId45"/>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395" name="CorelDRAW" r:id="rId46" imgW="9928182" imgH="1396161" progId="CorelDraw.Graphic.21">
                  <p:embed/>
                </p:oleObj>
              </mc:Choice>
              <mc:Fallback>
                <p:oleObj name="CorelDRAW" r:id="rId46" imgW="9928182" imgH="1396161" progId="CorelDraw.Graphic.21">
                  <p:embed/>
                  <p:pic>
                    <p:nvPicPr>
                      <p:cNvPr id="24" name="Objeto 23">
                        <a:extLst>
                          <a:ext uri="{FF2B5EF4-FFF2-40B4-BE49-F238E27FC236}">
                            <a16:creationId xmlns:a16="http://schemas.microsoft.com/office/drawing/2014/main" id="{E73F9C58-5AE3-4C69-A93D-5AD81584792A}"/>
                          </a:ext>
                        </a:extLst>
                      </p:cNvPr>
                      <p:cNvPicPr/>
                      <p:nvPr/>
                    </p:nvPicPr>
                    <p:blipFill>
                      <a:blip r:embed="rId47"/>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396" name="CorelDRAW" r:id="rId48" imgW="1486020" imgH="1396161" progId="CorelDraw.Graphic.21">
                  <p:embed/>
                </p:oleObj>
              </mc:Choice>
              <mc:Fallback>
                <p:oleObj name="CorelDRAW" r:id="rId48"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9"/>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397" name="CorelDRAW" r:id="rId50" imgW="9928182" imgH="1396161" progId="CorelDraw.Graphic.21">
                  <p:embed/>
                </p:oleObj>
              </mc:Choice>
              <mc:Fallback>
                <p:oleObj name="CorelDRAW" r:id="rId50" imgW="9928182" imgH="1396161" progId="CorelDraw.Graphic.21">
                  <p:embed/>
                  <p:pic>
                    <p:nvPicPr>
                      <p:cNvPr id="56" name="Objeto 55">
                        <a:extLst>
                          <a:ext uri="{FF2B5EF4-FFF2-40B4-BE49-F238E27FC236}">
                            <a16:creationId xmlns:a16="http://schemas.microsoft.com/office/drawing/2014/main" id="{29C4BB2D-523F-428A-87E6-9B1F3A5895B7}"/>
                          </a:ext>
                        </a:extLst>
                      </p:cNvPr>
                      <p:cNvPicPr/>
                      <p:nvPr/>
                    </p:nvPicPr>
                    <p:blipFill>
                      <a:blip r:embed="rId47"/>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866" r:id="rId34"/>
    <p:sldLayoutId id="2147484869" r:id="rId35"/>
    <p:sldLayoutId id="214748487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hyperlink" Target="https://mvpcluster.com/noticia/ai-builder/"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hyperlink" Target="https://www.museodelprado.es/coleccion/artista/el-greco/b031da57-6a7e-43f2-a855-293275efc340"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ocs.microsoft.com/en-us/power-bi/desktop-ai-insights"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hyperlink" Target="https://amby.net/" TargetMode="External"/><Relationship Id="rId2" Type="http://schemas.openxmlformats.org/officeDocument/2006/relationships/hyperlink" Target="https://www.linkedin.com/in/ambyne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amby.net/" TargetMode="External"/><Relationship Id="rId2" Type="http://schemas.openxmlformats.org/officeDocument/2006/relationships/hyperlink" Target="https://www.linkedin.com/in/ambynet"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s-es/learn/"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user/mspowerbi/playlists"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hyperlink" Target="https://www.youtube.com/channel/UCFp1vaKzpfvoGai0vE5VJ0w"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radacad.com/book-azure-machine-learning-studio-an-unleashed-guide" TargetMode="External"/><Relationship Id="rId2" Type="http://schemas.openxmlformats.org/officeDocument/2006/relationships/hyperlink" Target="https://radacad.com/online-book-analytics-with-power-bi-and-r" TargetMode="External"/><Relationship Id="rId1" Type="http://schemas.openxmlformats.org/officeDocument/2006/relationships/slideLayout" Target="../slideLayouts/slideLayout9.xml"/><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www.linkedin.com/learning/instructors/ana-maria-bisbe-york" TargetMode="External"/><Relationship Id="rId7"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www.linkedin.com/learning/data-scientist-azure-ml-y-power-bi-para-mineria-de-datos-esencial" TargetMode="External"/><Relationship Id="rId5" Type="http://schemas.openxmlformats.org/officeDocument/2006/relationships/hyperlink" Target="https://www.linkedin.com/learning/power-bi-avanzado" TargetMode="External"/><Relationship Id="rId4" Type="http://schemas.openxmlformats.org/officeDocument/2006/relationships/hyperlink" Target="https://www.linkedin.com/learning/power-bi-esencia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p:txBody>
          <a:bodyPr/>
          <a:lstStyle/>
          <a:p>
            <a:r>
              <a:rPr lang="es-ES" dirty="0"/>
              <a:t>Madrid – Spain</a:t>
            </a:r>
            <a:br>
              <a:rPr lang="es-ES" dirty="0"/>
            </a:br>
            <a:r>
              <a:rPr lang="es-ES" dirty="0"/>
              <a:t>13 </a:t>
            </a:r>
            <a:r>
              <a:rPr lang="en-US" dirty="0"/>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El modelo CRISP</a:t>
            </a:r>
            <a:endParaRPr lang="es-ES" dirty="0"/>
          </a:p>
        </p:txBody>
      </p:sp>
      <p:sp>
        <p:nvSpPr>
          <p:cNvPr id="5" name="Marcador de contenido 4"/>
          <p:cNvSpPr>
            <a:spLocks noGrp="1"/>
          </p:cNvSpPr>
          <p:nvPr>
            <p:ph type="body" sz="quarter" idx="10"/>
          </p:nvPr>
        </p:nvSpPr>
        <p:spPr>
          <a:xfrm>
            <a:off x="584200" y="1779318"/>
            <a:ext cx="11018520" cy="8987076"/>
          </a:xfrm>
        </p:spPr>
        <p:txBody>
          <a:bodyPr/>
          <a:lstStyle/>
          <a:p>
            <a:endParaRPr lang="es-ES" dirty="0"/>
          </a:p>
          <a:p>
            <a:endParaRPr lang="es-ES" dirty="0"/>
          </a:p>
          <a:p>
            <a:endParaRPr lang="es-ES" dirty="0"/>
          </a:p>
          <a:p>
            <a:endParaRPr lang="es-ES" dirty="0"/>
          </a:p>
          <a:p>
            <a:endParaRPr lang="es-ES" dirty="0"/>
          </a:p>
          <a:p>
            <a:endParaRPr lang="es-ES" dirty="0"/>
          </a:p>
          <a:p>
            <a:endParaRPr lang="es-ES" dirty="0"/>
          </a:p>
          <a:p>
            <a:pPr lvl="1"/>
            <a:r>
              <a:rPr lang="es-ES" dirty="0"/>
              <a:t>https://es.wikipedia.org/wiki/Cross_Industry_Standard_Process_for_Data_Mining </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pic>
        <p:nvPicPr>
          <p:cNvPr id="6" name="Imagen 5"/>
          <p:cNvPicPr>
            <a:picLocks noChangeAspect="1"/>
          </p:cNvPicPr>
          <p:nvPr/>
        </p:nvPicPr>
        <p:blipFill>
          <a:blip r:embed="rId3"/>
          <a:stretch>
            <a:fillRect/>
          </a:stretch>
        </p:blipFill>
        <p:spPr>
          <a:xfrm>
            <a:off x="4145785" y="1133855"/>
            <a:ext cx="4460922" cy="4455611"/>
          </a:xfrm>
          <a:prstGeom prst="rect">
            <a:avLst/>
          </a:prstGeom>
        </p:spPr>
      </p:pic>
    </p:spTree>
    <p:extLst>
      <p:ext uri="{BB962C8B-B14F-4D97-AF65-F5344CB8AC3E}">
        <p14:creationId xmlns:p14="http://schemas.microsoft.com/office/powerpoint/2010/main" val="32989157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D74C-BC4A-40CA-A84A-6CBDA66D4BED}"/>
              </a:ext>
            </a:extLst>
          </p:cNvPr>
          <p:cNvSpPr>
            <a:spLocks noGrp="1"/>
          </p:cNvSpPr>
          <p:nvPr>
            <p:ph type="title"/>
          </p:nvPr>
        </p:nvSpPr>
        <p:spPr/>
        <p:txBody>
          <a:bodyPr/>
          <a:lstStyle/>
          <a:p>
            <a:r>
              <a:rPr lang="es-ES" dirty="0"/>
              <a:t>Lenguaje </a:t>
            </a:r>
            <a:r>
              <a:rPr lang="en-US" dirty="0"/>
              <a:t>Python</a:t>
            </a:r>
          </a:p>
        </p:txBody>
      </p:sp>
      <p:sp>
        <p:nvSpPr>
          <p:cNvPr id="3" name="Content Placeholder 2">
            <a:extLst>
              <a:ext uri="{FF2B5EF4-FFF2-40B4-BE49-F238E27FC236}">
                <a16:creationId xmlns:a16="http://schemas.microsoft.com/office/drawing/2014/main" id="{BB222DB1-F6AE-497B-9E90-F2B95377DF18}"/>
              </a:ext>
            </a:extLst>
          </p:cNvPr>
          <p:cNvSpPr>
            <a:spLocks noGrp="1"/>
          </p:cNvSpPr>
          <p:nvPr>
            <p:ph type="body" sz="quarter" idx="10"/>
          </p:nvPr>
        </p:nvSpPr>
        <p:spPr>
          <a:xfrm>
            <a:off x="584200" y="1779318"/>
            <a:ext cx="11018520" cy="4801314"/>
          </a:xfrm>
        </p:spPr>
        <p:txBody>
          <a:bodyPr/>
          <a:lstStyle/>
          <a:p>
            <a:r>
              <a:rPr lang="es-ES" dirty="0"/>
              <a:t>Código abierto y gratuito</a:t>
            </a:r>
          </a:p>
          <a:p>
            <a:r>
              <a:rPr lang="es-ES" dirty="0"/>
              <a:t>Disponible para Windows, Mac y Linux, y todo lo que ejecuta UNIX</a:t>
            </a:r>
          </a:p>
          <a:p>
            <a:r>
              <a:rPr lang="es-ES" dirty="0"/>
              <a:t>Lenguaje de facto para ciencia de datos y aprendizaje automático</a:t>
            </a:r>
          </a:p>
          <a:p>
            <a:r>
              <a:rPr lang="es-ES" dirty="0"/>
              <a:t>Casi 200 000 paquetes. Gestor de paquetes incluido (</a:t>
            </a:r>
            <a:r>
              <a:rPr lang="es-ES" dirty="0" err="1"/>
              <a:t>pip</a:t>
            </a:r>
            <a:r>
              <a:rPr lang="es-ES" dirty="0"/>
              <a:t>)</a:t>
            </a:r>
          </a:p>
          <a:p>
            <a:r>
              <a:rPr lang="es-ES" dirty="0"/>
              <a:t>Documentación masiva en línea</a:t>
            </a:r>
          </a:p>
          <a:p>
            <a:r>
              <a:rPr lang="es-ES" dirty="0"/>
              <a:t>Visible desde SQL Server, Power BI </a:t>
            </a:r>
            <a:r>
              <a:rPr lang="es-ES" dirty="0">
                <a:sym typeface="Wingdings" panose="05000000000000000000" pitchFamily="2" charset="2"/>
              </a:rPr>
              <a:t></a:t>
            </a:r>
            <a:r>
              <a:rPr lang="es-ES" dirty="0"/>
              <a:t> y Azure ML</a:t>
            </a:r>
            <a:endParaRPr lang="en-US" dirty="0"/>
          </a:p>
          <a:p>
            <a:endParaRPr lang="en-US" dirty="0"/>
          </a:p>
        </p:txBody>
      </p:sp>
      <p:pic>
        <p:nvPicPr>
          <p:cNvPr id="4" name="Imagen 3">
            <a:extLst>
              <a:ext uri="{FF2B5EF4-FFF2-40B4-BE49-F238E27FC236}">
                <a16:creationId xmlns:a16="http://schemas.microsoft.com/office/drawing/2014/main" id="{FC6364C1-C82B-41E8-953D-0019BAAE95AF}"/>
              </a:ext>
            </a:extLst>
          </p:cNvPr>
          <p:cNvPicPr>
            <a:picLocks noChangeAspect="1"/>
          </p:cNvPicPr>
          <p:nvPr/>
        </p:nvPicPr>
        <p:blipFill>
          <a:blip r:embed="rId3"/>
          <a:stretch>
            <a:fillRect/>
          </a:stretch>
        </p:blipFill>
        <p:spPr>
          <a:xfrm>
            <a:off x="7553360" y="1284018"/>
            <a:ext cx="1028700" cy="990600"/>
          </a:xfrm>
          <a:prstGeom prst="rect">
            <a:avLst/>
          </a:prstGeom>
        </p:spPr>
      </p:pic>
    </p:spTree>
    <p:extLst>
      <p:ext uri="{BB962C8B-B14F-4D97-AF65-F5344CB8AC3E}">
        <p14:creationId xmlns:p14="http://schemas.microsoft.com/office/powerpoint/2010/main" val="28470253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D74C-BC4A-40CA-A84A-6CBDA66D4BED}"/>
              </a:ext>
            </a:extLst>
          </p:cNvPr>
          <p:cNvSpPr>
            <a:spLocks noGrp="1"/>
          </p:cNvSpPr>
          <p:nvPr>
            <p:ph type="title"/>
          </p:nvPr>
        </p:nvSpPr>
        <p:spPr/>
        <p:txBody>
          <a:bodyPr/>
          <a:lstStyle/>
          <a:p>
            <a:r>
              <a:rPr lang="es-ES" dirty="0"/>
              <a:t>Lenguaje</a:t>
            </a:r>
            <a:r>
              <a:rPr lang="en-US" dirty="0"/>
              <a:t> R</a:t>
            </a:r>
          </a:p>
        </p:txBody>
      </p:sp>
      <p:sp>
        <p:nvSpPr>
          <p:cNvPr id="3" name="Content Placeholder 2">
            <a:extLst>
              <a:ext uri="{FF2B5EF4-FFF2-40B4-BE49-F238E27FC236}">
                <a16:creationId xmlns:a16="http://schemas.microsoft.com/office/drawing/2014/main" id="{BB222DB1-F6AE-497B-9E90-F2B95377DF18}"/>
              </a:ext>
            </a:extLst>
          </p:cNvPr>
          <p:cNvSpPr>
            <a:spLocks noGrp="1"/>
          </p:cNvSpPr>
          <p:nvPr>
            <p:ph type="body" sz="quarter" idx="10"/>
          </p:nvPr>
        </p:nvSpPr>
        <p:spPr/>
        <p:txBody>
          <a:bodyPr/>
          <a:lstStyle/>
          <a:p>
            <a:r>
              <a:rPr lang="es-ES" dirty="0"/>
              <a:t>También de código abierto y gratuito</a:t>
            </a:r>
          </a:p>
          <a:p>
            <a:r>
              <a:rPr lang="es-ES" dirty="0"/>
              <a:t>Disponible para Windows, Mac y Linux</a:t>
            </a:r>
          </a:p>
          <a:p>
            <a:r>
              <a:rPr lang="es-ES" dirty="0"/>
              <a:t>Más de 10.000 paquetes.</a:t>
            </a:r>
          </a:p>
          <a:p>
            <a:r>
              <a:rPr lang="es-ES" dirty="0"/>
              <a:t>Comunidad grande y activa</a:t>
            </a:r>
          </a:p>
          <a:p>
            <a:r>
              <a:rPr lang="es-ES" dirty="0"/>
              <a:t>Todo incluido: idioma e IDE</a:t>
            </a:r>
          </a:p>
          <a:p>
            <a:r>
              <a:rPr lang="es-ES" dirty="0"/>
              <a:t>Visible desde SQL Server desde 2016, Power BI </a:t>
            </a:r>
            <a:r>
              <a:rPr lang="es-ES" dirty="0">
                <a:sym typeface="Wingdings" panose="05000000000000000000" pitchFamily="2" charset="2"/>
              </a:rPr>
              <a:t></a:t>
            </a:r>
            <a:r>
              <a:rPr lang="es-ES" dirty="0"/>
              <a:t> y Azure ML</a:t>
            </a:r>
            <a:endParaRPr lang="en-US" dirty="0"/>
          </a:p>
          <a:p>
            <a:endParaRPr lang="en-US" dirty="0"/>
          </a:p>
        </p:txBody>
      </p:sp>
      <p:pic>
        <p:nvPicPr>
          <p:cNvPr id="4" name="Imagen 3">
            <a:extLst>
              <a:ext uri="{FF2B5EF4-FFF2-40B4-BE49-F238E27FC236}">
                <a16:creationId xmlns:a16="http://schemas.microsoft.com/office/drawing/2014/main" id="{B2CBC38C-C794-4FB7-A49B-F6AA2068D982}"/>
              </a:ext>
            </a:extLst>
          </p:cNvPr>
          <p:cNvPicPr>
            <a:picLocks noChangeAspect="1"/>
          </p:cNvPicPr>
          <p:nvPr/>
        </p:nvPicPr>
        <p:blipFill>
          <a:blip r:embed="rId3"/>
          <a:stretch>
            <a:fillRect/>
          </a:stretch>
        </p:blipFill>
        <p:spPr>
          <a:xfrm>
            <a:off x="7553360" y="1284018"/>
            <a:ext cx="1309007" cy="990600"/>
          </a:xfrm>
          <a:prstGeom prst="rect">
            <a:avLst/>
          </a:prstGeom>
        </p:spPr>
      </p:pic>
    </p:spTree>
    <p:extLst>
      <p:ext uri="{BB962C8B-B14F-4D97-AF65-F5344CB8AC3E}">
        <p14:creationId xmlns:p14="http://schemas.microsoft.com/office/powerpoint/2010/main" val="12773136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8E88E7E-FEF7-4235-BF41-9DCCB2B86D02}"/>
              </a:ext>
            </a:extLst>
          </p:cNvPr>
          <p:cNvGrpSpPr/>
          <p:nvPr/>
        </p:nvGrpSpPr>
        <p:grpSpPr>
          <a:xfrm>
            <a:off x="2054116" y="3750887"/>
            <a:ext cx="8099653" cy="1685291"/>
            <a:chOff x="2053853" y="4610500"/>
            <a:chExt cx="8100180" cy="1685400"/>
          </a:xfrm>
        </p:grpSpPr>
        <p:sp>
          <p:nvSpPr>
            <p:cNvPr id="35" name="Rectangle 34">
              <a:extLst>
                <a:ext uri="{FF2B5EF4-FFF2-40B4-BE49-F238E27FC236}">
                  <a16:creationId xmlns:a16="http://schemas.microsoft.com/office/drawing/2014/main" id="{28FA43D3-DAC8-43B6-9175-8CDF494EDFC5}"/>
                </a:ext>
              </a:extLst>
            </p:cNvPr>
            <p:cNvSpPr/>
            <p:nvPr/>
          </p:nvSpPr>
          <p:spPr bwMode="auto">
            <a:xfrm>
              <a:off x="8742529"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68" fontAlgn="base">
                <a:lnSpc>
                  <a:spcPct val="90000"/>
                </a:lnSpc>
                <a:spcBef>
                  <a:spcPct val="0"/>
                </a:spcBef>
                <a:spcAft>
                  <a:spcPts val="400"/>
                </a:spcAft>
                <a:defRPr/>
              </a:pPr>
              <a:r>
                <a:rPr lang="en-US" sz="1600">
                  <a:solidFill>
                    <a:srgbClr val="1A1A1A"/>
                  </a:solidFill>
                  <a:latin typeface="Segoe UI Semibold"/>
                  <a:cs typeface="Segoe UI" pitchFamily="34" charset="0"/>
                </a:rPr>
                <a:t>Common</a:t>
              </a:r>
              <a:br>
                <a:rPr lang="en-US" sz="1600">
                  <a:solidFill>
                    <a:srgbClr val="1A1A1A"/>
                  </a:solidFill>
                  <a:latin typeface="Segoe UI Semibold"/>
                  <a:cs typeface="Segoe UI" pitchFamily="34" charset="0"/>
                </a:rPr>
              </a:br>
              <a:r>
                <a:rPr lang="en-US" sz="1600">
                  <a:solidFill>
                    <a:srgbClr val="1A1A1A"/>
                  </a:solidFill>
                  <a:latin typeface="Segoe UI Semibold"/>
                  <a:cs typeface="Segoe UI" pitchFamily="34" charset="0"/>
                </a:rPr>
                <a:t>Data Service</a:t>
              </a:r>
            </a:p>
          </p:txBody>
        </p:sp>
        <p:sp>
          <p:nvSpPr>
            <p:cNvPr id="36" name="Rectangle 35">
              <a:extLst>
                <a:ext uri="{FF2B5EF4-FFF2-40B4-BE49-F238E27FC236}">
                  <a16:creationId xmlns:a16="http://schemas.microsoft.com/office/drawing/2014/main" id="{FA807B61-C0AF-491F-9476-BCCE77C58688}"/>
                </a:ext>
              </a:extLst>
            </p:cNvPr>
            <p:cNvSpPr/>
            <p:nvPr/>
          </p:nvSpPr>
          <p:spPr bwMode="auto">
            <a:xfrm>
              <a:off x="2053853" y="5850256"/>
              <a:ext cx="1411504"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68" fontAlgn="base">
                <a:lnSpc>
                  <a:spcPct val="90000"/>
                </a:lnSpc>
                <a:spcBef>
                  <a:spcPct val="0"/>
                </a:spcBef>
                <a:spcAft>
                  <a:spcPts val="400"/>
                </a:spcAft>
                <a:defRPr/>
              </a:pPr>
              <a:r>
                <a:rPr lang="en-US" sz="1600">
                  <a:solidFill>
                    <a:srgbClr val="1A1A1A"/>
                  </a:solidFill>
                  <a:latin typeface="Segoe UI Semibold"/>
                  <a:cs typeface="Segoe UI" pitchFamily="34" charset="0"/>
                </a:rPr>
                <a:t>Data</a:t>
              </a:r>
              <a:br>
                <a:rPr lang="en-US" sz="1600">
                  <a:solidFill>
                    <a:srgbClr val="1A1A1A"/>
                  </a:solidFill>
                  <a:latin typeface="Segoe UI Semibold"/>
                  <a:cs typeface="Segoe UI" pitchFamily="34" charset="0"/>
                </a:rPr>
              </a:br>
              <a:r>
                <a:rPr lang="en-US" sz="1600">
                  <a:solidFill>
                    <a:srgbClr val="1A1A1A"/>
                  </a:solidFill>
                  <a:latin typeface="Segoe UI Semibold"/>
                  <a:cs typeface="Segoe UI" pitchFamily="34" charset="0"/>
                </a:rPr>
                <a:t>connectors</a:t>
              </a:r>
            </a:p>
          </p:txBody>
        </p:sp>
        <p:pic>
          <p:nvPicPr>
            <p:cNvPr id="5" name="Graphic 4">
              <a:extLst>
                <a:ext uri="{FF2B5EF4-FFF2-40B4-BE49-F238E27FC236}">
                  <a16:creationId xmlns:a16="http://schemas.microsoft.com/office/drawing/2014/main" id="{DFF9E895-FAAD-41E1-B07D-80A674FE1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8469" y="5093016"/>
              <a:ext cx="579626" cy="579624"/>
            </a:xfrm>
            <a:prstGeom prst="rect">
              <a:avLst/>
            </a:prstGeom>
          </p:spPr>
        </p:pic>
        <p:sp>
          <p:nvSpPr>
            <p:cNvPr id="54" name="Rectangle 53">
              <a:extLst>
                <a:ext uri="{FF2B5EF4-FFF2-40B4-BE49-F238E27FC236}">
                  <a16:creationId xmlns:a16="http://schemas.microsoft.com/office/drawing/2014/main" id="{CC7922DD-161B-4101-8007-E0E20650B8D0}"/>
                </a:ext>
              </a:extLst>
            </p:cNvPr>
            <p:cNvSpPr/>
            <p:nvPr/>
          </p:nvSpPr>
          <p:spPr bwMode="auto">
            <a:xfrm>
              <a:off x="5398013"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68" fontAlgn="base">
                <a:lnSpc>
                  <a:spcPct val="90000"/>
                </a:lnSpc>
                <a:spcBef>
                  <a:spcPct val="0"/>
                </a:spcBef>
                <a:spcAft>
                  <a:spcPts val="400"/>
                </a:spcAft>
                <a:defRPr/>
              </a:pPr>
              <a:r>
                <a:rPr lang="en-US" sz="1600">
                  <a:solidFill>
                    <a:srgbClr val="1A1A1A"/>
                  </a:solidFill>
                  <a:latin typeface="Segoe UI Semibold"/>
                  <a:cs typeface="Segoe UI" pitchFamily="34" charset="0"/>
                </a:rPr>
                <a:t>AI</a:t>
              </a:r>
              <a:br>
                <a:rPr lang="en-US" sz="1600">
                  <a:solidFill>
                    <a:srgbClr val="1A1A1A"/>
                  </a:solidFill>
                  <a:latin typeface="Segoe UI Semibold"/>
                  <a:cs typeface="Segoe UI" pitchFamily="34" charset="0"/>
                </a:rPr>
              </a:br>
              <a:r>
                <a:rPr lang="en-US" sz="1600">
                  <a:solidFill>
                    <a:srgbClr val="1A1A1A"/>
                  </a:solidFill>
                  <a:latin typeface="Segoe UI Semibold"/>
                  <a:cs typeface="Segoe UI" pitchFamily="34" charset="0"/>
                </a:rPr>
                <a:t>Builder</a:t>
              </a:r>
            </a:p>
          </p:txBody>
        </p:sp>
        <p:grpSp>
          <p:nvGrpSpPr>
            <p:cNvPr id="24" name="Group 23">
              <a:extLst>
                <a:ext uri="{FF2B5EF4-FFF2-40B4-BE49-F238E27FC236}">
                  <a16:creationId xmlns:a16="http://schemas.microsoft.com/office/drawing/2014/main" id="{A3ED9330-473A-4227-9D39-39A8F39A0756}"/>
                </a:ext>
              </a:extLst>
            </p:cNvPr>
            <p:cNvGrpSpPr/>
            <p:nvPr/>
          </p:nvGrpSpPr>
          <p:grpSpPr>
            <a:xfrm>
              <a:off x="2758731" y="4610500"/>
              <a:ext cx="6690069" cy="329847"/>
              <a:chOff x="2758731" y="4610500"/>
              <a:chExt cx="6690069" cy="329847"/>
            </a:xfrm>
          </p:grpSpPr>
          <p:sp>
            <p:nvSpPr>
              <p:cNvPr id="125" name="Rectangle 42">
                <a:extLst>
                  <a:ext uri="{FF2B5EF4-FFF2-40B4-BE49-F238E27FC236}">
                    <a16:creationId xmlns:a16="http://schemas.microsoft.com/office/drawing/2014/main" id="{E1B4EA56-C12E-4AE8-B6FC-5D196CA26DBF}"/>
                  </a:ext>
                </a:extLst>
              </p:cNvPr>
              <p:cNvSpPr/>
              <p:nvPr/>
            </p:nvSpPr>
            <p:spPr bwMode="auto">
              <a:xfrm flipV="1">
                <a:off x="2758731" y="4610500"/>
                <a:ext cx="6690069"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16" tIns="146254" rIns="182816" bIns="146254" numCol="1" spcCol="0" rtlCol="0" fromWordArt="0" anchor="t" anchorCtr="0" forceAA="0" compatLnSpc="1">
                <a:prstTxWarp prst="textNoShape">
                  <a:avLst/>
                </a:prstTxWarp>
                <a:noAutofit/>
              </a:bodyPr>
              <a:lstStyle/>
              <a:p>
                <a:pPr defTabSz="932068"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E97F666-5C0B-4AEF-931E-A340094F2130}"/>
                  </a:ext>
                </a:extLst>
              </p:cNvPr>
              <p:cNvCxnSpPr>
                <a:cxnSpLocks/>
              </p:cNvCxnSpPr>
              <p:nvPr/>
            </p:nvCxnSpPr>
            <p:spPr>
              <a:xfrm>
                <a:off x="6103765" y="4610501"/>
                <a:ext cx="0" cy="329846"/>
              </a:xfrm>
              <a:prstGeom prst="line">
                <a:avLst/>
              </a:pr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2"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2451864" y="5091125"/>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08" tIns="45703" rIns="91408" bIns="4570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004">
                <a:defRPr/>
              </a:pPr>
              <a:endParaRPr lang="en-US" sz="900">
                <a:gradFill>
                  <a:gsLst>
                    <a:gs pos="0">
                      <a:srgbClr val="505050"/>
                    </a:gs>
                    <a:gs pos="100000">
                      <a:srgbClr val="505050"/>
                    </a:gs>
                  </a:gsLst>
                  <a:lin ang="5400000" scaled="1"/>
                </a:gradFill>
                <a:latin typeface="Segoe UI"/>
              </a:endParaRPr>
            </a:p>
          </p:txBody>
        </p:sp>
        <p:pic>
          <p:nvPicPr>
            <p:cNvPr id="3" name="Graphic 2">
              <a:extLst>
                <a:ext uri="{FF2B5EF4-FFF2-40B4-BE49-F238E27FC236}">
                  <a16:creationId xmlns:a16="http://schemas.microsoft.com/office/drawing/2014/main" id="{8CEF11E0-9187-4794-94D0-A9497286CF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3329" y="5023005"/>
              <a:ext cx="700873" cy="719646"/>
            </a:xfrm>
            <a:prstGeom prst="rect">
              <a:avLst/>
            </a:prstGeom>
          </p:spPr>
        </p:pic>
      </p:grpSp>
      <p:sp>
        <p:nvSpPr>
          <p:cNvPr id="10" name="Title 9">
            <a:extLst>
              <a:ext uri="{FF2B5EF4-FFF2-40B4-BE49-F238E27FC236}">
                <a16:creationId xmlns:a16="http://schemas.microsoft.com/office/drawing/2014/main" id="{49E7D387-3511-4477-9D3E-ECD735D96573}"/>
              </a:ext>
            </a:extLst>
          </p:cNvPr>
          <p:cNvSpPr>
            <a:spLocks noGrp="1"/>
          </p:cNvSpPr>
          <p:nvPr>
            <p:ph type="title"/>
          </p:nvPr>
        </p:nvSpPr>
        <p:spPr/>
        <p:txBody>
          <a:bodyPr/>
          <a:lstStyle/>
          <a:p>
            <a:r>
              <a:rPr lang="en-US"/>
              <a:t>Microsoft Power Platform</a:t>
            </a:r>
          </a:p>
        </p:txBody>
      </p:sp>
      <p:grpSp>
        <p:nvGrpSpPr>
          <p:cNvPr id="21" name="Group 20">
            <a:extLst>
              <a:ext uri="{FF2B5EF4-FFF2-40B4-BE49-F238E27FC236}">
                <a16:creationId xmlns:a16="http://schemas.microsoft.com/office/drawing/2014/main" id="{963C0A07-45FA-49EA-915E-E37EA1E05720}"/>
              </a:ext>
            </a:extLst>
          </p:cNvPr>
          <p:cNvGrpSpPr/>
          <p:nvPr/>
        </p:nvGrpSpPr>
        <p:grpSpPr>
          <a:xfrm>
            <a:off x="1555295" y="1355400"/>
            <a:ext cx="2377285" cy="1721972"/>
            <a:chOff x="1554999" y="1975358"/>
            <a:chExt cx="2377440" cy="1722084"/>
          </a:xfrm>
        </p:grpSpPr>
        <p:sp>
          <p:nvSpPr>
            <p:cNvPr id="107" name="Oval 106">
              <a:extLst>
                <a:ext uri="{FF2B5EF4-FFF2-40B4-BE49-F238E27FC236}">
                  <a16:creationId xmlns:a16="http://schemas.microsoft.com/office/drawing/2014/main" id="{28F45A20-B240-4E82-B5FA-B37D401BCE1C}"/>
                </a:ext>
              </a:extLst>
            </p:cNvPr>
            <p:cNvSpPr/>
            <p:nvPr/>
          </p:nvSpPr>
          <p:spPr bwMode="auto">
            <a:xfrm>
              <a:off x="2218088" y="1975358"/>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492" tIns="131595" rIns="164492" bIns="131595" numCol="1" spcCol="0" rtlCol="0" fromWordArt="0" anchor="ctr" anchorCtr="0" forceAA="0" compatLnSpc="1">
              <a:prstTxWarp prst="textNoShape">
                <a:avLst/>
              </a:prstTxWarp>
              <a:noAutofit/>
            </a:bodyPr>
            <a:lstStyle/>
            <a:p>
              <a:pPr defTabSz="838609" fontAlgn="base">
                <a:spcBef>
                  <a:spcPct val="0"/>
                </a:spcBef>
                <a:spcAft>
                  <a:spcPct val="0"/>
                </a:spcAft>
                <a:defRPr/>
              </a:pPr>
              <a:endParaRPr lang="en-US" sz="1799">
                <a:solidFill>
                  <a:srgbClr val="1A1A1A"/>
                </a:solidFill>
                <a:latin typeface="Segoe UI"/>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2501627" y="2317074"/>
              <a:ext cx="484184" cy="367831"/>
              <a:chOff x="4543" y="2176"/>
              <a:chExt cx="258" cy="196"/>
            </a:xfrm>
            <a:solidFill>
              <a:schemeClr val="bg1"/>
            </a:solidFill>
            <a:effectLst/>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1A1A1A"/>
                  </a:solidFill>
                  <a:latin typeface="Segoe UI Semilight"/>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1A1A1A"/>
                  </a:solidFill>
                  <a:latin typeface="Segoe UI Semilight"/>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1A1A1A"/>
                  </a:solidFill>
                  <a:latin typeface="Segoe UI Semilight"/>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1A1A1A"/>
                  </a:solidFill>
                  <a:latin typeface="Segoe UI Semilight"/>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1A1A1A"/>
                  </a:solidFill>
                  <a:latin typeface="Segoe UI Semilight"/>
                </a:endParaRPr>
              </a:p>
            </p:txBody>
          </p:sp>
        </p:grpSp>
        <p:sp>
          <p:nvSpPr>
            <p:cNvPr id="55" name="Rectangle 54">
              <a:extLst>
                <a:ext uri="{FF2B5EF4-FFF2-40B4-BE49-F238E27FC236}">
                  <a16:creationId xmlns:a16="http://schemas.microsoft.com/office/drawing/2014/main" id="{7C78C213-7344-4CDF-A455-6A0F84C1A511}"/>
                </a:ext>
              </a:extLst>
            </p:cNvPr>
            <p:cNvSpPr/>
            <p:nvPr/>
          </p:nvSpPr>
          <p:spPr bwMode="auto">
            <a:xfrm>
              <a:off x="1554999" y="3394598"/>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68" fontAlgn="base">
                <a:spcBef>
                  <a:spcPct val="0"/>
                </a:spcBef>
                <a:spcAft>
                  <a:spcPts val="400"/>
                </a:spcAft>
                <a:defRPr/>
              </a:pPr>
              <a:r>
                <a:rPr lang="en-US" sz="882">
                  <a:solidFill>
                    <a:srgbClr val="000000"/>
                  </a:solidFill>
                  <a:latin typeface="Segoe UI Semibold"/>
                  <a:ea typeface="Segoe UI" pitchFamily="34" charset="0"/>
                  <a:cs typeface="Segoe UI" pitchFamily="34" charset="0"/>
                </a:rPr>
                <a:t>Analyze</a:t>
              </a:r>
            </a:p>
          </p:txBody>
        </p:sp>
      </p:grpSp>
      <p:grpSp>
        <p:nvGrpSpPr>
          <p:cNvPr id="22" name="Group 21">
            <a:extLst>
              <a:ext uri="{FF2B5EF4-FFF2-40B4-BE49-F238E27FC236}">
                <a16:creationId xmlns:a16="http://schemas.microsoft.com/office/drawing/2014/main" id="{304E4FE9-D338-48C4-9E55-B222F565533B}"/>
              </a:ext>
            </a:extLst>
          </p:cNvPr>
          <p:cNvGrpSpPr/>
          <p:nvPr/>
        </p:nvGrpSpPr>
        <p:grpSpPr>
          <a:xfrm>
            <a:off x="4907358" y="1355402"/>
            <a:ext cx="2377285" cy="1722542"/>
            <a:chOff x="4907280" y="1975360"/>
            <a:chExt cx="2377440" cy="1722654"/>
          </a:xfrm>
        </p:grpSpPr>
        <p:sp>
          <p:nvSpPr>
            <p:cNvPr id="118" name="Oval 117">
              <a:extLst>
                <a:ext uri="{FF2B5EF4-FFF2-40B4-BE49-F238E27FC236}">
                  <a16:creationId xmlns:a16="http://schemas.microsoft.com/office/drawing/2014/main" id="{1EDEF4A0-F38D-4EDB-8429-7E0E7E6068ED}"/>
                </a:ext>
              </a:extLst>
            </p:cNvPr>
            <p:cNvSpPr/>
            <p:nvPr/>
          </p:nvSpPr>
          <p:spPr bwMode="auto">
            <a:xfrm>
              <a:off x="5570369" y="1975360"/>
              <a:ext cx="1051262" cy="1051262"/>
            </a:xfrm>
            <a:prstGeom prst="ellipse">
              <a:avLst/>
            </a:prstGeom>
            <a:solidFill>
              <a:srgbClr val="74277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492" tIns="131595" rIns="164492" bIns="131595" numCol="1" spcCol="0" rtlCol="0" fromWordArt="0" anchor="ctr" anchorCtr="0" forceAA="0" compatLnSpc="1">
              <a:prstTxWarp prst="textNoShape">
                <a:avLst/>
              </a:prstTxWarp>
              <a:noAutofit/>
            </a:bodyPr>
            <a:lstStyle/>
            <a:p>
              <a:pPr defTabSz="838609" fontAlgn="base">
                <a:spcBef>
                  <a:spcPct val="0"/>
                </a:spcBef>
                <a:spcAft>
                  <a:spcPct val="0"/>
                </a:spcAft>
                <a:defRPr/>
              </a:pPr>
              <a:endParaRPr lang="en-US" sz="1799">
                <a:gradFill>
                  <a:gsLst>
                    <a:gs pos="0">
                      <a:srgbClr val="FFFFFF"/>
                    </a:gs>
                    <a:gs pos="100000">
                      <a:srgbClr val="FFFFFF"/>
                    </a:gs>
                  </a:gsLst>
                  <a:lin ang="5400000" scaled="0"/>
                </a:gradFill>
                <a:latin typeface="Segoe UI"/>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855764" y="2316116"/>
              <a:ext cx="480428" cy="369704"/>
              <a:chOff x="2880" y="2176"/>
              <a:chExt cx="256" cy="197"/>
            </a:xfrm>
            <a:solidFill>
              <a:srgbClr val="D2D2D2"/>
            </a:solidFill>
            <a:effectLst/>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505050"/>
                  </a:solidFill>
                  <a:latin typeface="Segoe UI"/>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505050"/>
                  </a:solidFill>
                  <a:latin typeface="Segoe UI"/>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505050"/>
                  </a:solidFill>
                  <a:latin typeface="Segoe UI"/>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505050"/>
                  </a:solidFill>
                  <a:latin typeface="Segoe UI"/>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3" rIns="91408" bIns="45703" numCol="1" anchor="t" anchorCtr="0" compatLnSpc="1">
                <a:prstTxWarp prst="textNoShape">
                  <a:avLst/>
                </a:prstTxWarp>
              </a:bodyPr>
              <a:lstStyle/>
              <a:p>
                <a:pPr defTabSz="914004">
                  <a:defRPr/>
                </a:pPr>
                <a:endParaRPr lang="en-US" sz="882" kern="0">
                  <a:solidFill>
                    <a:srgbClr val="505050"/>
                  </a:solidFill>
                  <a:latin typeface="Segoe UI"/>
                </a:endParaRPr>
              </a:p>
            </p:txBody>
          </p:sp>
        </p:grpSp>
        <p:sp>
          <p:nvSpPr>
            <p:cNvPr id="56" name="Rectangle 55">
              <a:extLst>
                <a:ext uri="{FF2B5EF4-FFF2-40B4-BE49-F238E27FC236}">
                  <a16:creationId xmlns:a16="http://schemas.microsoft.com/office/drawing/2014/main" id="{238503DB-F972-4061-AD6B-682531D09843}"/>
                </a:ext>
              </a:extLst>
            </p:cNvPr>
            <p:cNvSpPr/>
            <p:nvPr/>
          </p:nvSpPr>
          <p:spPr bwMode="auto">
            <a:xfrm>
              <a:off x="4907280" y="3395170"/>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68" fontAlgn="base">
                <a:spcBef>
                  <a:spcPct val="0"/>
                </a:spcBef>
                <a:spcAft>
                  <a:spcPts val="400"/>
                </a:spcAft>
                <a:defRPr/>
              </a:pPr>
              <a:r>
                <a:rPr lang="en-US" sz="882">
                  <a:solidFill>
                    <a:srgbClr val="000000"/>
                  </a:solidFill>
                  <a:latin typeface="Segoe UI Semibold"/>
                  <a:cs typeface="Segoe UI" pitchFamily="34" charset="0"/>
                </a:rPr>
                <a:t>Act</a:t>
              </a:r>
            </a:p>
          </p:txBody>
        </p:sp>
      </p:grpSp>
      <p:grpSp>
        <p:nvGrpSpPr>
          <p:cNvPr id="23" name="Group 22">
            <a:extLst>
              <a:ext uri="{FF2B5EF4-FFF2-40B4-BE49-F238E27FC236}">
                <a16:creationId xmlns:a16="http://schemas.microsoft.com/office/drawing/2014/main" id="{3FC9FB69-3E08-47BD-800B-9E3D7F425D90}"/>
              </a:ext>
            </a:extLst>
          </p:cNvPr>
          <p:cNvGrpSpPr/>
          <p:nvPr/>
        </p:nvGrpSpPr>
        <p:grpSpPr>
          <a:xfrm>
            <a:off x="8259421" y="1343564"/>
            <a:ext cx="2377285" cy="1733808"/>
            <a:chOff x="8259561" y="1963521"/>
            <a:chExt cx="2377440" cy="1733921"/>
          </a:xfrm>
        </p:grpSpPr>
        <p:sp>
          <p:nvSpPr>
            <p:cNvPr id="114" name="Oval 113">
              <a:extLst>
                <a:ext uri="{FF2B5EF4-FFF2-40B4-BE49-F238E27FC236}">
                  <a16:creationId xmlns:a16="http://schemas.microsoft.com/office/drawing/2014/main" id="{7177F338-8EF3-47F7-BEE4-38AC5F78A2E9}"/>
                </a:ext>
              </a:extLst>
            </p:cNvPr>
            <p:cNvSpPr/>
            <p:nvPr/>
          </p:nvSpPr>
          <p:spPr bwMode="auto">
            <a:xfrm>
              <a:off x="8922650" y="1963521"/>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492" tIns="131595" rIns="164492" bIns="131595" numCol="1" spcCol="0" rtlCol="0" fromWordArt="0" anchor="ctr" anchorCtr="0" forceAA="0" compatLnSpc="1">
              <a:prstTxWarp prst="textNoShape">
                <a:avLst/>
              </a:prstTxWarp>
              <a:noAutofit/>
            </a:bodyPr>
            <a:lstStyle/>
            <a:p>
              <a:pPr defTabSz="838609" fontAlgn="base">
                <a:spcBef>
                  <a:spcPct val="0"/>
                </a:spcBef>
                <a:spcAft>
                  <a:spcPct val="0"/>
                </a:spcAft>
                <a:defRPr/>
              </a:pPr>
              <a:endParaRPr lang="en-US" sz="1799">
                <a:solidFill>
                  <a:srgbClr val="1A1A1A"/>
                </a:solidFill>
                <a:latin typeface="Segoe UI"/>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9185899" y="2289810"/>
              <a:ext cx="524770" cy="398688"/>
              <a:chOff x="-1146792" y="678443"/>
              <a:chExt cx="1017587" cy="773113"/>
            </a:xfrm>
            <a:solidFill>
              <a:srgbClr val="D2D2D2"/>
            </a:solidFill>
            <a:effectLst/>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9" tIns="43925" rIns="87849" bIns="439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46">
                  <a:defRPr/>
                </a:pPr>
                <a:endParaRPr lang="en-US" sz="1920">
                  <a:solidFill>
                    <a:srgbClr val="1A1A1A"/>
                  </a:solidFill>
                  <a:latin typeface="Segoe UI"/>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9" tIns="43925" rIns="87849" bIns="439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46">
                  <a:defRPr/>
                </a:pPr>
                <a:endParaRPr lang="en-US" sz="1920">
                  <a:solidFill>
                    <a:srgbClr val="1A1A1A"/>
                  </a:solidFill>
                  <a:latin typeface="Segoe UI"/>
                </a:endParaRPr>
              </a:p>
            </p:txBody>
          </p:sp>
        </p:grpSp>
        <p:sp>
          <p:nvSpPr>
            <p:cNvPr id="57" name="Rectangle 56">
              <a:extLst>
                <a:ext uri="{FF2B5EF4-FFF2-40B4-BE49-F238E27FC236}">
                  <a16:creationId xmlns:a16="http://schemas.microsoft.com/office/drawing/2014/main" id="{475F4F7E-A696-40D7-9357-E8E662AFFD24}"/>
                </a:ext>
              </a:extLst>
            </p:cNvPr>
            <p:cNvSpPr/>
            <p:nvPr/>
          </p:nvSpPr>
          <p:spPr bwMode="auto">
            <a:xfrm>
              <a:off x="8259561" y="3394598"/>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68" fontAlgn="base">
                <a:spcBef>
                  <a:spcPct val="0"/>
                </a:spcBef>
                <a:spcAft>
                  <a:spcPts val="400"/>
                </a:spcAft>
                <a:defRPr/>
              </a:pPr>
              <a:r>
                <a:rPr lang="en-US" sz="882">
                  <a:solidFill>
                    <a:srgbClr val="000000"/>
                  </a:solidFill>
                  <a:latin typeface="Segoe UI Semibold"/>
                  <a:cs typeface="Segoe UI" pitchFamily="34" charset="0"/>
                </a:rPr>
                <a:t>Automate</a:t>
              </a:r>
            </a:p>
          </p:txBody>
        </p:sp>
      </p:grpSp>
    </p:spTree>
    <p:extLst>
      <p:ext uri="{BB962C8B-B14F-4D97-AF65-F5344CB8AC3E}">
        <p14:creationId xmlns:p14="http://schemas.microsoft.com/office/powerpoint/2010/main" val="2607542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750"/>
                            </p:stCondLst>
                            <p:childTnLst>
                              <p:par>
                                <p:cTn id="15" presetID="2" presetClass="entr" presetSubtype="4" decel="10000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300" fill="hold"/>
                                        <p:tgtEl>
                                          <p:spTgt spid="26"/>
                                        </p:tgtEl>
                                        <p:attrNameLst>
                                          <p:attrName>ppt_x</p:attrName>
                                        </p:attrNameLst>
                                      </p:cBhvr>
                                      <p:tavLst>
                                        <p:tav tm="0">
                                          <p:val>
                                            <p:strVal val="#ppt_x"/>
                                          </p:val>
                                        </p:tav>
                                        <p:tav tm="100000">
                                          <p:val>
                                            <p:strVal val="#ppt_x"/>
                                          </p:val>
                                        </p:tav>
                                      </p:tavLst>
                                    </p:anim>
                                    <p:anim calcmode="lin" valueType="num">
                                      <p:cBhvr additive="base">
                                        <p:cTn id="18" dur="3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33179A-1303-4ED2-B052-1D32AD2FD9CE}"/>
              </a:ext>
            </a:extLst>
          </p:cNvPr>
          <p:cNvSpPr>
            <a:spLocks noGrp="1"/>
          </p:cNvSpPr>
          <p:nvPr>
            <p:ph type="title"/>
          </p:nvPr>
        </p:nvSpPr>
        <p:spPr/>
        <p:txBody>
          <a:bodyPr/>
          <a:lstStyle/>
          <a:p>
            <a:r>
              <a:rPr lang="es-ES" dirty="0"/>
              <a:t>IA &amp; Power </a:t>
            </a:r>
            <a:r>
              <a:rPr lang="en-US" dirty="0"/>
              <a:t>Platform</a:t>
            </a:r>
          </a:p>
        </p:txBody>
      </p:sp>
      <p:sp>
        <p:nvSpPr>
          <p:cNvPr id="3" name="Marcador de contenido 2">
            <a:extLst>
              <a:ext uri="{FF2B5EF4-FFF2-40B4-BE49-F238E27FC236}">
                <a16:creationId xmlns:a16="http://schemas.microsoft.com/office/drawing/2014/main" id="{1C512D60-B1FA-47AB-8778-E149D819FFF5}"/>
              </a:ext>
            </a:extLst>
          </p:cNvPr>
          <p:cNvSpPr>
            <a:spLocks noGrp="1"/>
          </p:cNvSpPr>
          <p:nvPr>
            <p:ph type="body" sz="quarter" idx="10"/>
          </p:nvPr>
        </p:nvSpPr>
        <p:spPr/>
        <p:txBody>
          <a:bodyPr/>
          <a:lstStyle/>
          <a:p>
            <a:r>
              <a:rPr lang="en-US" dirty="0"/>
              <a:t>IA Builder </a:t>
            </a:r>
            <a:r>
              <a:rPr lang="es-ES" dirty="0"/>
              <a:t>para Power </a:t>
            </a:r>
            <a:r>
              <a:rPr lang="en-US" dirty="0"/>
              <a:t>Platform</a:t>
            </a:r>
          </a:p>
          <a:p>
            <a:pPr lvl="1"/>
            <a:r>
              <a:rPr lang="en-US" dirty="0">
                <a:hlinkClick r:id="rId3"/>
              </a:rPr>
              <a:t>https://mvpcluster.com/noticia/ai-builder/</a:t>
            </a:r>
            <a:endParaRPr lang="en-US" dirty="0"/>
          </a:p>
        </p:txBody>
      </p:sp>
      <p:pic>
        <p:nvPicPr>
          <p:cNvPr id="5" name="Imagen 4">
            <a:extLst>
              <a:ext uri="{FF2B5EF4-FFF2-40B4-BE49-F238E27FC236}">
                <a16:creationId xmlns:a16="http://schemas.microsoft.com/office/drawing/2014/main" id="{F28B9FF4-1AD1-4A39-B901-ED70EB00C9DC}"/>
              </a:ext>
            </a:extLst>
          </p:cNvPr>
          <p:cNvPicPr>
            <a:picLocks noChangeAspect="1"/>
          </p:cNvPicPr>
          <p:nvPr/>
        </p:nvPicPr>
        <p:blipFill>
          <a:blip r:embed="rId4"/>
          <a:stretch>
            <a:fillRect/>
          </a:stretch>
        </p:blipFill>
        <p:spPr>
          <a:xfrm>
            <a:off x="950886" y="2673753"/>
            <a:ext cx="4800894" cy="2844303"/>
          </a:xfrm>
          <a:prstGeom prst="rect">
            <a:avLst/>
          </a:prstGeom>
        </p:spPr>
      </p:pic>
      <p:pic>
        <p:nvPicPr>
          <p:cNvPr id="6" name="Imagen 5">
            <a:extLst>
              <a:ext uri="{FF2B5EF4-FFF2-40B4-BE49-F238E27FC236}">
                <a16:creationId xmlns:a16="http://schemas.microsoft.com/office/drawing/2014/main" id="{53791043-295C-45A6-8163-8D1F51F1D5C6}"/>
              </a:ext>
            </a:extLst>
          </p:cNvPr>
          <p:cNvPicPr>
            <a:picLocks noChangeAspect="1"/>
          </p:cNvPicPr>
          <p:nvPr/>
        </p:nvPicPr>
        <p:blipFill>
          <a:blip r:embed="rId5"/>
          <a:stretch>
            <a:fillRect/>
          </a:stretch>
        </p:blipFill>
        <p:spPr>
          <a:xfrm>
            <a:off x="6544539" y="2954215"/>
            <a:ext cx="4269999" cy="2469632"/>
          </a:xfrm>
          <a:prstGeom prst="rect">
            <a:avLst/>
          </a:prstGeom>
        </p:spPr>
      </p:pic>
      <p:pic>
        <p:nvPicPr>
          <p:cNvPr id="4" name="Imagen 3">
            <a:extLst>
              <a:ext uri="{FF2B5EF4-FFF2-40B4-BE49-F238E27FC236}">
                <a16:creationId xmlns:a16="http://schemas.microsoft.com/office/drawing/2014/main" id="{27F2EE2B-9DAC-4A24-B026-1D99ADC2A017}"/>
              </a:ext>
            </a:extLst>
          </p:cNvPr>
          <p:cNvPicPr>
            <a:picLocks noChangeAspect="1"/>
          </p:cNvPicPr>
          <p:nvPr/>
        </p:nvPicPr>
        <p:blipFill>
          <a:blip r:embed="rId6"/>
          <a:stretch>
            <a:fillRect/>
          </a:stretch>
        </p:blipFill>
        <p:spPr>
          <a:xfrm>
            <a:off x="3450479" y="4337654"/>
            <a:ext cx="5482506" cy="2520346"/>
          </a:xfrm>
          <a:prstGeom prst="rect">
            <a:avLst/>
          </a:prstGeom>
        </p:spPr>
      </p:pic>
    </p:spTree>
    <p:extLst>
      <p:ext uri="{BB962C8B-B14F-4D97-AF65-F5344CB8AC3E}">
        <p14:creationId xmlns:p14="http://schemas.microsoft.com/office/powerpoint/2010/main" val="371013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r>
              <a:rPr lang="es-ES" dirty="0"/>
              <a:t>Power BI – Power Query</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76281820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Analítica avanzada y Machine Learning</a:t>
            </a:r>
            <a:br>
              <a:rPr lang="es-ES" dirty="0"/>
            </a:br>
            <a:r>
              <a:rPr lang="es-ES" dirty="0"/>
              <a:t>desde Power Query</a:t>
            </a:r>
            <a:endParaRPr lang="en-US" dirty="0"/>
          </a:p>
        </p:txBody>
      </p:sp>
      <p:sp>
        <p:nvSpPr>
          <p:cNvPr id="3" name="Marcador de contenido 2">
            <a:extLst>
              <a:ext uri="{FF2B5EF4-FFF2-40B4-BE49-F238E27FC236}">
                <a16:creationId xmlns:a16="http://schemas.microsoft.com/office/drawing/2014/main" id="{7F62B5FA-2F94-4043-8692-40D9B8A3EFF7}"/>
              </a:ext>
            </a:extLst>
          </p:cNvPr>
          <p:cNvSpPr>
            <a:spLocks noGrp="1"/>
          </p:cNvSpPr>
          <p:nvPr>
            <p:ph type="body" sz="quarter" idx="10"/>
          </p:nvPr>
        </p:nvSpPr>
        <p:spPr>
          <a:xfrm>
            <a:off x="584200" y="1779318"/>
            <a:ext cx="11018520" cy="2769989"/>
          </a:xfrm>
        </p:spPr>
        <p:txBody>
          <a:bodyPr/>
          <a:lstStyle/>
          <a:p>
            <a:r>
              <a:rPr lang="es-ES" dirty="0"/>
              <a:t>Tipos de datos</a:t>
            </a:r>
          </a:p>
          <a:p>
            <a:r>
              <a:rPr lang="es-ES" dirty="0"/>
              <a:t>Perfiles de datos </a:t>
            </a:r>
          </a:p>
          <a:p>
            <a:r>
              <a:rPr lang="es-ES" dirty="0"/>
              <a:t>Columna a partir del ejemplo </a:t>
            </a:r>
          </a:p>
          <a:p>
            <a:r>
              <a:rPr lang="es-ES" dirty="0"/>
              <a:t>Tabla a partir del ejemplo</a:t>
            </a:r>
          </a:p>
          <a:p>
            <a:r>
              <a:rPr lang="es-ES" dirty="0"/>
              <a:t>AI como transformación Power Query</a:t>
            </a:r>
            <a:endParaRPr lang="en-US" dirty="0"/>
          </a:p>
        </p:txBody>
      </p:sp>
    </p:spTree>
    <p:extLst>
      <p:ext uri="{BB962C8B-B14F-4D97-AF65-F5344CB8AC3E}">
        <p14:creationId xmlns:p14="http://schemas.microsoft.com/office/powerpoint/2010/main" val="89249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r>
              <a:rPr lang="es-ES" dirty="0"/>
              <a:t>Demo</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r>
              <a:rPr lang="es-ES" dirty="0"/>
              <a:t>Power BI – Power Query</a:t>
            </a:r>
          </a:p>
        </p:txBody>
      </p:sp>
    </p:spTree>
    <p:extLst>
      <p:ext uri="{BB962C8B-B14F-4D97-AF65-F5344CB8AC3E}">
        <p14:creationId xmlns:p14="http://schemas.microsoft.com/office/powerpoint/2010/main" val="147620325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Tipos de datos en Power </a:t>
            </a:r>
            <a:r>
              <a:rPr lang="en-US" dirty="0"/>
              <a:t>Query</a:t>
            </a:r>
          </a:p>
        </p:txBody>
      </p:sp>
      <p:sp>
        <p:nvSpPr>
          <p:cNvPr id="7" name="Marcador de contenido 6">
            <a:extLst>
              <a:ext uri="{FF2B5EF4-FFF2-40B4-BE49-F238E27FC236}">
                <a16:creationId xmlns:a16="http://schemas.microsoft.com/office/drawing/2014/main" id="{E73DCEB2-A972-41D0-AF1B-E45CDA592086}"/>
              </a:ext>
            </a:extLst>
          </p:cNvPr>
          <p:cNvSpPr>
            <a:spLocks noGrp="1"/>
          </p:cNvSpPr>
          <p:nvPr>
            <p:ph type="body" sz="quarter" idx="10"/>
          </p:nvPr>
        </p:nvSpPr>
        <p:spPr/>
        <p:txBody>
          <a:bodyPr/>
          <a:lstStyle/>
          <a:p>
            <a:r>
              <a:rPr lang="es-ES" dirty="0"/>
              <a:t>Se analiza el patrón de datos en cada columna</a:t>
            </a:r>
          </a:p>
          <a:p>
            <a:r>
              <a:rPr lang="es-ES" dirty="0"/>
              <a:t>Power Query propone el tipo</a:t>
            </a:r>
          </a:p>
          <a:p>
            <a:r>
              <a:rPr lang="es-ES" dirty="0"/>
              <a:t>No se arriesga, evita errores</a:t>
            </a:r>
          </a:p>
          <a:p>
            <a:endParaRPr lang="es-ES" dirty="0"/>
          </a:p>
          <a:p>
            <a:endParaRPr lang="en-US" dirty="0"/>
          </a:p>
        </p:txBody>
      </p:sp>
      <p:pic>
        <p:nvPicPr>
          <p:cNvPr id="8" name="Marcador de contenido 3">
            <a:extLst>
              <a:ext uri="{FF2B5EF4-FFF2-40B4-BE49-F238E27FC236}">
                <a16:creationId xmlns:a16="http://schemas.microsoft.com/office/drawing/2014/main" id="{5B1D96FA-DA96-4BDD-A220-B8C8026623CB}"/>
              </a:ext>
            </a:extLst>
          </p:cNvPr>
          <p:cNvPicPr>
            <a:picLocks noChangeAspect="1"/>
          </p:cNvPicPr>
          <p:nvPr/>
        </p:nvPicPr>
        <p:blipFill>
          <a:blip r:embed="rId2"/>
          <a:stretch>
            <a:fillRect/>
          </a:stretch>
        </p:blipFill>
        <p:spPr>
          <a:xfrm>
            <a:off x="2158409" y="3874634"/>
            <a:ext cx="3847850" cy="514317"/>
          </a:xfrm>
          <a:prstGeom prst="rect">
            <a:avLst/>
          </a:prstGeom>
        </p:spPr>
      </p:pic>
      <p:pic>
        <p:nvPicPr>
          <p:cNvPr id="9" name="Imagen 8">
            <a:extLst>
              <a:ext uri="{FF2B5EF4-FFF2-40B4-BE49-F238E27FC236}">
                <a16:creationId xmlns:a16="http://schemas.microsoft.com/office/drawing/2014/main" id="{B7811D29-B289-48C2-950D-C9578B2CC71C}"/>
              </a:ext>
            </a:extLst>
          </p:cNvPr>
          <p:cNvPicPr>
            <a:picLocks noChangeAspect="1"/>
          </p:cNvPicPr>
          <p:nvPr/>
        </p:nvPicPr>
        <p:blipFill>
          <a:blip r:embed="rId3"/>
          <a:stretch>
            <a:fillRect/>
          </a:stretch>
        </p:blipFill>
        <p:spPr>
          <a:xfrm>
            <a:off x="6346341" y="3219606"/>
            <a:ext cx="2085839" cy="2904936"/>
          </a:xfrm>
          <a:prstGeom prst="rect">
            <a:avLst/>
          </a:prstGeom>
        </p:spPr>
      </p:pic>
    </p:spTree>
    <p:extLst>
      <p:ext uri="{BB962C8B-B14F-4D97-AF65-F5344CB8AC3E}">
        <p14:creationId xmlns:p14="http://schemas.microsoft.com/office/powerpoint/2010/main" val="20967358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773F21-0AD8-41BA-805E-2F69523AC749}"/>
              </a:ext>
            </a:extLst>
          </p:cNvPr>
          <p:cNvSpPr>
            <a:spLocks noGrp="1"/>
          </p:cNvSpPr>
          <p:nvPr>
            <p:ph type="title"/>
          </p:nvPr>
        </p:nvSpPr>
        <p:spPr/>
        <p:txBody>
          <a:bodyPr/>
          <a:lstStyle/>
          <a:p>
            <a:r>
              <a:rPr lang="es-ES" dirty="0"/>
              <a:t>Perfiles de datos en Power </a:t>
            </a:r>
            <a:r>
              <a:rPr lang="en-US" dirty="0"/>
              <a:t>Query</a:t>
            </a:r>
          </a:p>
        </p:txBody>
      </p:sp>
      <p:sp>
        <p:nvSpPr>
          <p:cNvPr id="3" name="Marcador de contenido 2">
            <a:extLst>
              <a:ext uri="{FF2B5EF4-FFF2-40B4-BE49-F238E27FC236}">
                <a16:creationId xmlns:a16="http://schemas.microsoft.com/office/drawing/2014/main" id="{9F727CD0-585F-46F9-9D9E-8C440A8833DD}"/>
              </a:ext>
            </a:extLst>
          </p:cNvPr>
          <p:cNvSpPr>
            <a:spLocks noGrp="1"/>
          </p:cNvSpPr>
          <p:nvPr>
            <p:ph type="body" sz="quarter" idx="10"/>
          </p:nvPr>
        </p:nvSpPr>
        <p:spPr/>
        <p:txBody>
          <a:bodyPr/>
          <a:lstStyle/>
          <a:p>
            <a:r>
              <a:rPr lang="es-ES" dirty="0"/>
              <a:t>Estadísticas y distribución</a:t>
            </a:r>
          </a:p>
          <a:p>
            <a:endParaRPr lang="es-ES" dirty="0"/>
          </a:p>
          <a:p>
            <a:endParaRPr lang="es-ES" dirty="0"/>
          </a:p>
          <a:p>
            <a:endParaRPr lang="es-ES" dirty="0"/>
          </a:p>
          <a:p>
            <a:endParaRPr lang="en-US" dirty="0"/>
          </a:p>
        </p:txBody>
      </p:sp>
      <p:pic>
        <p:nvPicPr>
          <p:cNvPr id="5" name="Imagen 4">
            <a:extLst>
              <a:ext uri="{FF2B5EF4-FFF2-40B4-BE49-F238E27FC236}">
                <a16:creationId xmlns:a16="http://schemas.microsoft.com/office/drawing/2014/main" id="{726246F0-98FD-4BE5-BB08-4B19D2D7FFE0}"/>
              </a:ext>
            </a:extLst>
          </p:cNvPr>
          <p:cNvPicPr>
            <a:picLocks noChangeAspect="1"/>
          </p:cNvPicPr>
          <p:nvPr/>
        </p:nvPicPr>
        <p:blipFill>
          <a:blip r:embed="rId2"/>
          <a:stretch>
            <a:fillRect/>
          </a:stretch>
        </p:blipFill>
        <p:spPr>
          <a:xfrm>
            <a:off x="1697711" y="2464588"/>
            <a:ext cx="8791497" cy="2991496"/>
          </a:xfrm>
          <a:prstGeom prst="rect">
            <a:avLst/>
          </a:prstGeom>
        </p:spPr>
      </p:pic>
    </p:spTree>
    <p:extLst>
      <p:ext uri="{BB962C8B-B14F-4D97-AF65-F5344CB8AC3E}">
        <p14:creationId xmlns:p14="http://schemas.microsoft.com/office/powerpoint/2010/main" val="11841065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F9A823F-8046-4B62-8118-3733925AB2E2}"/>
              </a:ext>
            </a:extLst>
          </p:cNvPr>
          <p:cNvSpPr>
            <a:spLocks noGrp="1"/>
          </p:cNvSpPr>
          <p:nvPr>
            <p:ph type="body" sz="quarter" idx="12"/>
          </p:nvPr>
        </p:nvSpPr>
        <p:spPr>
          <a:xfrm>
            <a:off x="584200" y="3962400"/>
            <a:ext cx="5510213" cy="615553"/>
          </a:xfrm>
        </p:spPr>
        <p:txBody>
          <a:bodyPr/>
          <a:lstStyle/>
          <a:p>
            <a:r>
              <a:rPr lang="es-ES" dirty="0"/>
              <a:t>Ana Maria Bisbe York</a:t>
            </a:r>
          </a:p>
          <a:p>
            <a:endParaRPr lang="es-ES" dirty="0"/>
          </a:p>
        </p:txBody>
      </p:sp>
      <p:sp>
        <p:nvSpPr>
          <p:cNvPr id="4" name="Marcador de texto 3">
            <a:extLst>
              <a:ext uri="{FF2B5EF4-FFF2-40B4-BE49-F238E27FC236}">
                <a16:creationId xmlns:a16="http://schemas.microsoft.com/office/drawing/2014/main" id="{79455509-D1C1-43E3-81B0-6430C3BE94DF}"/>
              </a:ext>
            </a:extLst>
          </p:cNvPr>
          <p:cNvSpPr>
            <a:spLocks noGrp="1"/>
          </p:cNvSpPr>
          <p:nvPr>
            <p:ph type="body" sz="quarter" idx="13"/>
          </p:nvPr>
        </p:nvSpPr>
        <p:spPr>
          <a:xfrm>
            <a:off x="6597944" y="2320226"/>
            <a:ext cx="4714906" cy="1083374"/>
          </a:xfrm>
        </p:spPr>
        <p:txBody>
          <a:bodyPr/>
          <a:lstStyle/>
          <a:p>
            <a:r>
              <a:rPr lang="es-ES" dirty="0"/>
              <a:t>Madrid – Spain</a:t>
            </a:r>
          </a:p>
          <a:p>
            <a:r>
              <a:rPr lang="es-ES" dirty="0"/>
              <a:t>13 </a:t>
            </a:r>
            <a:r>
              <a:rPr lang="es-ES" dirty="0" err="1"/>
              <a:t>December</a:t>
            </a:r>
            <a:r>
              <a:rPr lang="es-ES" dirty="0"/>
              <a:t> 2019</a:t>
            </a:r>
          </a:p>
        </p:txBody>
      </p:sp>
      <p:sp>
        <p:nvSpPr>
          <p:cNvPr id="5" name="Marcador de texto 4">
            <a:extLst>
              <a:ext uri="{FF2B5EF4-FFF2-40B4-BE49-F238E27FC236}">
                <a16:creationId xmlns:a16="http://schemas.microsoft.com/office/drawing/2014/main" id="{D41D8CB6-AE2B-4D34-9A32-0A84ED82F98E}"/>
              </a:ext>
            </a:extLst>
          </p:cNvPr>
          <p:cNvSpPr>
            <a:spLocks noGrp="1"/>
          </p:cNvSpPr>
          <p:nvPr>
            <p:ph type="body" sz="quarter" idx="15"/>
          </p:nvPr>
        </p:nvSpPr>
        <p:spPr>
          <a:xfrm>
            <a:off x="584196" y="4286058"/>
            <a:ext cx="6380626" cy="1107996"/>
          </a:xfrm>
        </p:spPr>
        <p:txBody>
          <a:bodyPr/>
          <a:lstStyle/>
          <a:p>
            <a:r>
              <a:rPr lang="es-ES" dirty="0"/>
              <a:t>Consultora Business </a:t>
            </a:r>
            <a:r>
              <a:rPr lang="en-US" dirty="0"/>
              <a:t>Intelligence</a:t>
            </a:r>
          </a:p>
          <a:p>
            <a:r>
              <a:rPr lang="es-ES" dirty="0"/>
              <a:t>Microsoft Data </a:t>
            </a:r>
            <a:r>
              <a:rPr lang="en-US" dirty="0"/>
              <a:t>Platform</a:t>
            </a:r>
            <a:r>
              <a:rPr lang="es-ES" dirty="0"/>
              <a:t> MVP</a:t>
            </a:r>
          </a:p>
          <a:p>
            <a:endParaRPr lang="en-US" dirty="0"/>
          </a:p>
          <a:p>
            <a:endParaRPr lang="en-US" dirty="0"/>
          </a:p>
        </p:txBody>
      </p:sp>
      <p:sp>
        <p:nvSpPr>
          <p:cNvPr id="9" name="Título 1">
            <a:extLst>
              <a:ext uri="{FF2B5EF4-FFF2-40B4-BE49-F238E27FC236}">
                <a16:creationId xmlns:a16="http://schemas.microsoft.com/office/drawing/2014/main" id="{FDDF4A13-62DF-4962-985D-31A7EA57EFC9}"/>
              </a:ext>
            </a:extLst>
          </p:cNvPr>
          <p:cNvSpPr>
            <a:spLocks noGrp="1"/>
          </p:cNvSpPr>
          <p:nvPr>
            <p:ph type="title"/>
          </p:nvPr>
        </p:nvSpPr>
        <p:spPr>
          <a:xfrm>
            <a:off x="584200" y="2921000"/>
            <a:ext cx="5510213" cy="554038"/>
          </a:xfrm>
        </p:spPr>
        <p:txBody>
          <a:bodyPr/>
          <a:lstStyle/>
          <a:p>
            <a:r>
              <a:rPr lang="es-ES" dirty="0"/>
              <a:t>R y Python con </a:t>
            </a:r>
            <a:br>
              <a:rPr lang="es-ES" dirty="0"/>
            </a:br>
            <a:r>
              <a:rPr lang="es-ES" dirty="0"/>
              <a:t>Power BI, la ciencia y </a:t>
            </a:r>
            <a:br>
              <a:rPr lang="es-ES" dirty="0"/>
            </a:br>
            <a:r>
              <a:rPr lang="es-ES" dirty="0"/>
              <a:t>el análisis de datos, juntos</a:t>
            </a:r>
          </a:p>
        </p:txBody>
      </p:sp>
    </p:spTree>
    <p:extLst>
      <p:ext uri="{BB962C8B-B14F-4D97-AF65-F5344CB8AC3E}">
        <p14:creationId xmlns:p14="http://schemas.microsoft.com/office/powerpoint/2010/main" val="2678923763"/>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Columna a partir del ejemplo en Power </a:t>
            </a:r>
            <a:r>
              <a:rPr lang="en-US" dirty="0"/>
              <a:t>Query</a:t>
            </a:r>
          </a:p>
        </p:txBody>
      </p:sp>
      <p:sp>
        <p:nvSpPr>
          <p:cNvPr id="7" name="Marcador de contenido 6">
            <a:extLst>
              <a:ext uri="{FF2B5EF4-FFF2-40B4-BE49-F238E27FC236}">
                <a16:creationId xmlns:a16="http://schemas.microsoft.com/office/drawing/2014/main" id="{E73DCEB2-A972-41D0-AF1B-E45CDA592086}"/>
              </a:ext>
            </a:extLst>
          </p:cNvPr>
          <p:cNvSpPr>
            <a:spLocks noGrp="1"/>
          </p:cNvSpPr>
          <p:nvPr>
            <p:ph type="body" sz="quarter" idx="10"/>
          </p:nvPr>
        </p:nvSpPr>
        <p:spPr/>
        <p:txBody>
          <a:bodyPr/>
          <a:lstStyle/>
          <a:p>
            <a:r>
              <a:rPr lang="es-ES" dirty="0"/>
              <a:t>Se analiza el patrón de datos en cada columna</a:t>
            </a:r>
          </a:p>
          <a:p>
            <a:endParaRPr lang="es-ES" dirty="0"/>
          </a:p>
          <a:p>
            <a:endParaRPr lang="en-US" dirty="0"/>
          </a:p>
        </p:txBody>
      </p:sp>
      <p:pic>
        <p:nvPicPr>
          <p:cNvPr id="3" name="Imagen 2">
            <a:extLst>
              <a:ext uri="{FF2B5EF4-FFF2-40B4-BE49-F238E27FC236}">
                <a16:creationId xmlns:a16="http://schemas.microsoft.com/office/drawing/2014/main" id="{1E9DC6E7-04D3-4CC1-90B0-357F1A2A0A9D}"/>
              </a:ext>
            </a:extLst>
          </p:cNvPr>
          <p:cNvPicPr>
            <a:picLocks noChangeAspect="1"/>
          </p:cNvPicPr>
          <p:nvPr/>
        </p:nvPicPr>
        <p:blipFill>
          <a:blip r:embed="rId2"/>
          <a:stretch>
            <a:fillRect/>
          </a:stretch>
        </p:blipFill>
        <p:spPr>
          <a:xfrm>
            <a:off x="2642454" y="2348743"/>
            <a:ext cx="2980299" cy="396874"/>
          </a:xfrm>
          <a:prstGeom prst="rect">
            <a:avLst/>
          </a:prstGeom>
        </p:spPr>
      </p:pic>
      <p:pic>
        <p:nvPicPr>
          <p:cNvPr id="6" name="Imagen 5">
            <a:extLst>
              <a:ext uri="{FF2B5EF4-FFF2-40B4-BE49-F238E27FC236}">
                <a16:creationId xmlns:a16="http://schemas.microsoft.com/office/drawing/2014/main" id="{D27CC193-5E3C-4C94-BE3C-35E65C048586}"/>
              </a:ext>
            </a:extLst>
          </p:cNvPr>
          <p:cNvPicPr>
            <a:picLocks noChangeAspect="1"/>
          </p:cNvPicPr>
          <p:nvPr/>
        </p:nvPicPr>
        <p:blipFill>
          <a:blip r:embed="rId3"/>
          <a:stretch>
            <a:fillRect/>
          </a:stretch>
        </p:blipFill>
        <p:spPr>
          <a:xfrm>
            <a:off x="7369778" y="2862714"/>
            <a:ext cx="1262120" cy="738802"/>
          </a:xfrm>
          <a:prstGeom prst="rect">
            <a:avLst/>
          </a:prstGeom>
        </p:spPr>
      </p:pic>
      <p:pic>
        <p:nvPicPr>
          <p:cNvPr id="10" name="Imagen 9">
            <a:extLst>
              <a:ext uri="{FF2B5EF4-FFF2-40B4-BE49-F238E27FC236}">
                <a16:creationId xmlns:a16="http://schemas.microsoft.com/office/drawing/2014/main" id="{9C84B523-D2CC-4A52-9469-EA51E0FB7377}"/>
              </a:ext>
            </a:extLst>
          </p:cNvPr>
          <p:cNvPicPr>
            <a:picLocks noChangeAspect="1"/>
          </p:cNvPicPr>
          <p:nvPr/>
        </p:nvPicPr>
        <p:blipFill>
          <a:blip r:embed="rId4"/>
          <a:stretch>
            <a:fillRect/>
          </a:stretch>
        </p:blipFill>
        <p:spPr>
          <a:xfrm>
            <a:off x="2642454" y="2862714"/>
            <a:ext cx="4597341" cy="739433"/>
          </a:xfrm>
          <a:prstGeom prst="rect">
            <a:avLst/>
          </a:prstGeom>
        </p:spPr>
      </p:pic>
      <p:pic>
        <p:nvPicPr>
          <p:cNvPr id="11" name="Imagen 10">
            <a:extLst>
              <a:ext uri="{FF2B5EF4-FFF2-40B4-BE49-F238E27FC236}">
                <a16:creationId xmlns:a16="http://schemas.microsoft.com/office/drawing/2014/main" id="{17B24B0A-45F3-4160-94EB-A7A55563F4C2}"/>
              </a:ext>
            </a:extLst>
          </p:cNvPr>
          <p:cNvPicPr>
            <a:picLocks noChangeAspect="1"/>
          </p:cNvPicPr>
          <p:nvPr/>
        </p:nvPicPr>
        <p:blipFill>
          <a:blip r:embed="rId5"/>
          <a:stretch>
            <a:fillRect/>
          </a:stretch>
        </p:blipFill>
        <p:spPr>
          <a:xfrm>
            <a:off x="1452114" y="3707601"/>
            <a:ext cx="9282692" cy="2350173"/>
          </a:xfrm>
          <a:prstGeom prst="rect">
            <a:avLst/>
          </a:prstGeom>
        </p:spPr>
      </p:pic>
    </p:spTree>
    <p:extLst>
      <p:ext uri="{BB962C8B-B14F-4D97-AF65-F5344CB8AC3E}">
        <p14:creationId xmlns:p14="http://schemas.microsoft.com/office/powerpoint/2010/main" val="1956174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Tabla a partir del ejemplo en Power </a:t>
            </a:r>
            <a:r>
              <a:rPr lang="en-US" dirty="0"/>
              <a:t>Query</a:t>
            </a:r>
          </a:p>
        </p:txBody>
      </p:sp>
      <p:sp>
        <p:nvSpPr>
          <p:cNvPr id="7" name="Marcador de contenido 6">
            <a:extLst>
              <a:ext uri="{FF2B5EF4-FFF2-40B4-BE49-F238E27FC236}">
                <a16:creationId xmlns:a16="http://schemas.microsoft.com/office/drawing/2014/main" id="{E73DCEB2-A972-41D0-AF1B-E45CDA592086}"/>
              </a:ext>
            </a:extLst>
          </p:cNvPr>
          <p:cNvSpPr>
            <a:spLocks noGrp="1"/>
          </p:cNvSpPr>
          <p:nvPr>
            <p:ph type="body" sz="quarter" idx="10"/>
          </p:nvPr>
        </p:nvSpPr>
        <p:spPr/>
        <p:txBody>
          <a:bodyPr/>
          <a:lstStyle/>
          <a:p>
            <a:r>
              <a:rPr lang="es-ES" dirty="0"/>
              <a:t>Se analiza el patrón de datos en cada columna</a:t>
            </a:r>
          </a:p>
          <a:p>
            <a:r>
              <a:rPr lang="en-US" sz="1600" dirty="0">
                <a:hlinkClick r:id="rId3"/>
              </a:rPr>
              <a:t>https://www.museodelprado.es/coleccion/artista/el-greco/b031da57-6a7e-43f2-a855-293275efc340</a:t>
            </a:r>
            <a:endParaRPr lang="en-US" sz="1600" dirty="0"/>
          </a:p>
          <a:p>
            <a:endParaRPr lang="es-ES" dirty="0"/>
          </a:p>
          <a:p>
            <a:endParaRPr lang="es-ES" dirty="0"/>
          </a:p>
          <a:p>
            <a:endParaRPr lang="en-US" dirty="0"/>
          </a:p>
        </p:txBody>
      </p:sp>
      <p:pic>
        <p:nvPicPr>
          <p:cNvPr id="4" name="Imagen 3">
            <a:extLst>
              <a:ext uri="{FF2B5EF4-FFF2-40B4-BE49-F238E27FC236}">
                <a16:creationId xmlns:a16="http://schemas.microsoft.com/office/drawing/2014/main" id="{C8A7A8EE-FA0D-4F9D-8056-941EF1F5308A}"/>
              </a:ext>
            </a:extLst>
          </p:cNvPr>
          <p:cNvPicPr>
            <a:picLocks noChangeAspect="1"/>
          </p:cNvPicPr>
          <p:nvPr/>
        </p:nvPicPr>
        <p:blipFill>
          <a:blip r:embed="rId4"/>
          <a:stretch>
            <a:fillRect/>
          </a:stretch>
        </p:blipFill>
        <p:spPr>
          <a:xfrm>
            <a:off x="5134383" y="2798064"/>
            <a:ext cx="3567113" cy="1390650"/>
          </a:xfrm>
          <a:prstGeom prst="rect">
            <a:avLst/>
          </a:prstGeom>
        </p:spPr>
      </p:pic>
      <p:pic>
        <p:nvPicPr>
          <p:cNvPr id="5" name="Imagen 4">
            <a:extLst>
              <a:ext uri="{FF2B5EF4-FFF2-40B4-BE49-F238E27FC236}">
                <a16:creationId xmlns:a16="http://schemas.microsoft.com/office/drawing/2014/main" id="{5A60C756-56B8-46C2-ABDC-899498F2EFBF}"/>
              </a:ext>
            </a:extLst>
          </p:cNvPr>
          <p:cNvPicPr>
            <a:picLocks noChangeAspect="1"/>
          </p:cNvPicPr>
          <p:nvPr/>
        </p:nvPicPr>
        <p:blipFill>
          <a:blip r:embed="rId5"/>
          <a:stretch>
            <a:fillRect/>
          </a:stretch>
        </p:blipFill>
        <p:spPr>
          <a:xfrm>
            <a:off x="8848256" y="2792839"/>
            <a:ext cx="1463760" cy="1346189"/>
          </a:xfrm>
          <a:prstGeom prst="rect">
            <a:avLst/>
          </a:prstGeom>
        </p:spPr>
      </p:pic>
      <p:pic>
        <p:nvPicPr>
          <p:cNvPr id="8" name="Imagen 7">
            <a:extLst>
              <a:ext uri="{FF2B5EF4-FFF2-40B4-BE49-F238E27FC236}">
                <a16:creationId xmlns:a16="http://schemas.microsoft.com/office/drawing/2014/main" id="{813A47DB-36B8-4B3D-8A07-BD6D48D1F63D}"/>
              </a:ext>
            </a:extLst>
          </p:cNvPr>
          <p:cNvPicPr>
            <a:picLocks noChangeAspect="1"/>
          </p:cNvPicPr>
          <p:nvPr/>
        </p:nvPicPr>
        <p:blipFill>
          <a:blip r:embed="rId6"/>
          <a:stretch>
            <a:fillRect/>
          </a:stretch>
        </p:blipFill>
        <p:spPr>
          <a:xfrm>
            <a:off x="1298066" y="2798064"/>
            <a:ext cx="3689557" cy="3309938"/>
          </a:xfrm>
          <a:prstGeom prst="rect">
            <a:avLst/>
          </a:prstGeom>
        </p:spPr>
      </p:pic>
    </p:spTree>
    <p:extLst>
      <p:ext uri="{BB962C8B-B14F-4D97-AF65-F5344CB8AC3E}">
        <p14:creationId xmlns:p14="http://schemas.microsoft.com/office/powerpoint/2010/main" val="3854130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AI como transformación Power Query</a:t>
            </a:r>
          </a:p>
        </p:txBody>
      </p:sp>
      <p:sp>
        <p:nvSpPr>
          <p:cNvPr id="3" name="Marcador de contenido 2">
            <a:extLst>
              <a:ext uri="{FF2B5EF4-FFF2-40B4-BE49-F238E27FC236}">
                <a16:creationId xmlns:a16="http://schemas.microsoft.com/office/drawing/2014/main" id="{7F62B5FA-2F94-4043-8692-40D9B8A3EFF7}"/>
              </a:ext>
            </a:extLst>
          </p:cNvPr>
          <p:cNvSpPr>
            <a:spLocks noGrp="1"/>
          </p:cNvSpPr>
          <p:nvPr>
            <p:ph type="body" sz="quarter" idx="10"/>
          </p:nvPr>
        </p:nvSpPr>
        <p:spPr/>
        <p:txBody>
          <a:bodyPr/>
          <a:lstStyle/>
          <a:p>
            <a:r>
              <a:rPr lang="es-ES" dirty="0"/>
              <a:t>Primera versión beta en noviembre 2019</a:t>
            </a:r>
          </a:p>
          <a:p>
            <a:pPr lvl="1"/>
            <a:r>
              <a:rPr lang="en-US" dirty="0">
                <a:hlinkClick r:id="rId2"/>
              </a:rPr>
              <a:t>https://docs.microsoft.com/en-us/power-bi/desktop-ai-insights</a:t>
            </a:r>
            <a:endParaRPr lang="es-ES" dirty="0"/>
          </a:p>
          <a:p>
            <a:r>
              <a:rPr lang="es-ES" dirty="0"/>
              <a:t>Requiere licencia Power BI Premium</a:t>
            </a:r>
          </a:p>
          <a:p>
            <a:endParaRPr lang="en-US" dirty="0"/>
          </a:p>
        </p:txBody>
      </p:sp>
      <p:pic>
        <p:nvPicPr>
          <p:cNvPr id="4" name="Imagen 3">
            <a:extLst>
              <a:ext uri="{FF2B5EF4-FFF2-40B4-BE49-F238E27FC236}">
                <a16:creationId xmlns:a16="http://schemas.microsoft.com/office/drawing/2014/main" id="{CAA4879F-CCFE-4AA7-9BBD-AE67D1E28EAC}"/>
              </a:ext>
            </a:extLst>
          </p:cNvPr>
          <p:cNvPicPr>
            <a:picLocks noChangeAspect="1"/>
          </p:cNvPicPr>
          <p:nvPr/>
        </p:nvPicPr>
        <p:blipFill>
          <a:blip r:embed="rId3"/>
          <a:stretch>
            <a:fillRect/>
          </a:stretch>
        </p:blipFill>
        <p:spPr>
          <a:xfrm>
            <a:off x="4019295" y="3119191"/>
            <a:ext cx="4322970" cy="2868880"/>
          </a:xfrm>
          <a:prstGeom prst="rect">
            <a:avLst/>
          </a:prstGeom>
        </p:spPr>
      </p:pic>
    </p:spTree>
    <p:extLst>
      <p:ext uri="{BB962C8B-B14F-4D97-AF65-F5344CB8AC3E}">
        <p14:creationId xmlns:p14="http://schemas.microsoft.com/office/powerpoint/2010/main" val="16312015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r>
              <a:rPr lang="es-ES" dirty="0"/>
              <a:t>Power BI – Visualización</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159246286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Analítica avanzada y Machine Learning</a:t>
            </a:r>
            <a:endParaRPr lang="en-US" dirty="0"/>
          </a:p>
        </p:txBody>
      </p:sp>
      <p:sp>
        <p:nvSpPr>
          <p:cNvPr id="3" name="Marcador de contenido 2">
            <a:extLst>
              <a:ext uri="{FF2B5EF4-FFF2-40B4-BE49-F238E27FC236}">
                <a16:creationId xmlns:a16="http://schemas.microsoft.com/office/drawing/2014/main" id="{7F62B5FA-2F94-4043-8692-40D9B8A3EFF7}"/>
              </a:ext>
            </a:extLst>
          </p:cNvPr>
          <p:cNvSpPr>
            <a:spLocks noGrp="1"/>
          </p:cNvSpPr>
          <p:nvPr>
            <p:ph type="body" sz="quarter" idx="10"/>
          </p:nvPr>
        </p:nvSpPr>
        <p:spPr/>
        <p:txBody>
          <a:bodyPr/>
          <a:lstStyle/>
          <a:p>
            <a:r>
              <a:rPr lang="es-ES" dirty="0"/>
              <a:t>Opciones estadísticas en vista </a:t>
            </a:r>
            <a:r>
              <a:rPr lang="en-US" dirty="0"/>
              <a:t>Analytics</a:t>
            </a:r>
          </a:p>
          <a:p>
            <a:r>
              <a:rPr lang="es-ES" dirty="0"/>
              <a:t>Analizar aumento / disminución</a:t>
            </a:r>
          </a:p>
          <a:p>
            <a:r>
              <a:rPr lang="es-ES" dirty="0"/>
              <a:t>Analizar diferencias en distribución</a:t>
            </a:r>
          </a:p>
          <a:p>
            <a:r>
              <a:rPr lang="en-US" dirty="0"/>
              <a:t>Clustering</a:t>
            </a:r>
            <a:r>
              <a:rPr lang="es-ES" dirty="0"/>
              <a:t> en tablas y gráficos de dispersión</a:t>
            </a:r>
          </a:p>
          <a:p>
            <a:r>
              <a:rPr lang="es-ES" dirty="0"/>
              <a:t>Q &amp; A</a:t>
            </a:r>
          </a:p>
          <a:p>
            <a:r>
              <a:rPr lang="es-ES" dirty="0"/>
              <a:t>Esquema jerárquico o árbol de descomposición</a:t>
            </a:r>
          </a:p>
          <a:p>
            <a:r>
              <a:rPr lang="es-ES" dirty="0"/>
              <a:t>Influenciadores clave</a:t>
            </a:r>
            <a:endParaRPr lang="en-US" dirty="0"/>
          </a:p>
        </p:txBody>
      </p:sp>
    </p:spTree>
    <p:extLst>
      <p:ext uri="{BB962C8B-B14F-4D97-AF65-F5344CB8AC3E}">
        <p14:creationId xmlns:p14="http://schemas.microsoft.com/office/powerpoint/2010/main" val="118906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r>
              <a:rPr lang="es-ES" dirty="0"/>
              <a:t>Demo</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r>
              <a:rPr lang="es-ES" dirty="0"/>
              <a:t>Power BI – Visualización</a:t>
            </a:r>
          </a:p>
        </p:txBody>
      </p:sp>
    </p:spTree>
    <p:extLst>
      <p:ext uri="{BB962C8B-B14F-4D97-AF65-F5344CB8AC3E}">
        <p14:creationId xmlns:p14="http://schemas.microsoft.com/office/powerpoint/2010/main" val="415089294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D5ED1E-54B0-496A-92CB-69C936822569}"/>
              </a:ext>
            </a:extLst>
          </p:cNvPr>
          <p:cNvSpPr>
            <a:spLocks noGrp="1"/>
          </p:cNvSpPr>
          <p:nvPr>
            <p:ph type="title"/>
          </p:nvPr>
        </p:nvSpPr>
        <p:spPr/>
        <p:txBody>
          <a:bodyPr/>
          <a:lstStyle/>
          <a:p>
            <a:r>
              <a:rPr lang="es-ES" dirty="0"/>
              <a:t>Panel </a:t>
            </a:r>
            <a:r>
              <a:rPr lang="en-US" dirty="0"/>
              <a:t>Analytics</a:t>
            </a:r>
          </a:p>
        </p:txBody>
      </p:sp>
      <p:sp>
        <p:nvSpPr>
          <p:cNvPr id="4" name="Marcador de texto 3">
            <a:extLst>
              <a:ext uri="{FF2B5EF4-FFF2-40B4-BE49-F238E27FC236}">
                <a16:creationId xmlns:a16="http://schemas.microsoft.com/office/drawing/2014/main" id="{7609158E-29EA-452F-A914-5D874B9571CE}"/>
              </a:ext>
            </a:extLst>
          </p:cNvPr>
          <p:cNvSpPr>
            <a:spLocks noGrp="1"/>
          </p:cNvSpPr>
          <p:nvPr>
            <p:ph type="body" sz="quarter" idx="10"/>
          </p:nvPr>
        </p:nvSpPr>
        <p:spPr/>
        <p:txBody>
          <a:bodyPr>
            <a:normAutofit/>
          </a:bodyPr>
          <a:lstStyle/>
          <a:p>
            <a:r>
              <a:rPr lang="es-ES" dirty="0"/>
              <a:t>Opciones adicionales disponibles con algoritmos integrados</a:t>
            </a:r>
          </a:p>
          <a:p>
            <a:endParaRPr lang="en-US" dirty="0"/>
          </a:p>
        </p:txBody>
      </p:sp>
      <p:sp>
        <p:nvSpPr>
          <p:cNvPr id="3" name="Marcador de contenido 2">
            <a:extLst>
              <a:ext uri="{FF2B5EF4-FFF2-40B4-BE49-F238E27FC236}">
                <a16:creationId xmlns:a16="http://schemas.microsoft.com/office/drawing/2014/main" id="{0E40E832-63A8-4F12-8886-5891AC5B1913}"/>
              </a:ext>
            </a:extLst>
          </p:cNvPr>
          <p:cNvSpPr>
            <a:spLocks noGrp="1"/>
          </p:cNvSpPr>
          <p:nvPr>
            <p:ph idx="4294967295"/>
          </p:nvPr>
        </p:nvSpPr>
        <p:spPr>
          <a:xfrm>
            <a:off x="2908300" y="2987675"/>
            <a:ext cx="9283700" cy="3327400"/>
          </a:xfrm>
        </p:spPr>
        <p:txBody>
          <a:bodyPr/>
          <a:lstStyle/>
          <a:p>
            <a:pPr lvl="1"/>
            <a:endParaRPr lang="es-ES" dirty="0"/>
          </a:p>
          <a:p>
            <a:pPr lvl="1"/>
            <a:endParaRPr lang="en-US" dirty="0"/>
          </a:p>
        </p:txBody>
      </p:sp>
      <p:pic>
        <p:nvPicPr>
          <p:cNvPr id="6" name="Imagen 5">
            <a:extLst>
              <a:ext uri="{FF2B5EF4-FFF2-40B4-BE49-F238E27FC236}">
                <a16:creationId xmlns:a16="http://schemas.microsoft.com/office/drawing/2014/main" id="{8068FD3A-94C9-480F-8146-145EF286A340}"/>
              </a:ext>
            </a:extLst>
          </p:cNvPr>
          <p:cNvPicPr>
            <a:picLocks noChangeAspect="1"/>
          </p:cNvPicPr>
          <p:nvPr/>
        </p:nvPicPr>
        <p:blipFill>
          <a:blip r:embed="rId2"/>
          <a:stretch>
            <a:fillRect/>
          </a:stretch>
        </p:blipFill>
        <p:spPr>
          <a:xfrm>
            <a:off x="350957" y="2399319"/>
            <a:ext cx="1617506" cy="3384320"/>
          </a:xfrm>
          <a:prstGeom prst="rect">
            <a:avLst/>
          </a:prstGeom>
        </p:spPr>
      </p:pic>
      <p:pic>
        <p:nvPicPr>
          <p:cNvPr id="7" name="Imagen 6">
            <a:extLst>
              <a:ext uri="{FF2B5EF4-FFF2-40B4-BE49-F238E27FC236}">
                <a16:creationId xmlns:a16="http://schemas.microsoft.com/office/drawing/2014/main" id="{0494649E-4E3F-424F-93AC-5C852C924660}"/>
              </a:ext>
            </a:extLst>
          </p:cNvPr>
          <p:cNvPicPr>
            <a:picLocks noChangeAspect="1"/>
          </p:cNvPicPr>
          <p:nvPr/>
        </p:nvPicPr>
        <p:blipFill>
          <a:blip r:embed="rId3"/>
          <a:stretch>
            <a:fillRect/>
          </a:stretch>
        </p:blipFill>
        <p:spPr>
          <a:xfrm>
            <a:off x="2186126" y="2399319"/>
            <a:ext cx="1844743" cy="3435291"/>
          </a:xfrm>
          <a:prstGeom prst="rect">
            <a:avLst/>
          </a:prstGeom>
        </p:spPr>
      </p:pic>
      <p:pic>
        <p:nvPicPr>
          <p:cNvPr id="8" name="Imagen 7">
            <a:extLst>
              <a:ext uri="{FF2B5EF4-FFF2-40B4-BE49-F238E27FC236}">
                <a16:creationId xmlns:a16="http://schemas.microsoft.com/office/drawing/2014/main" id="{39E8FED2-001C-4D80-A7F8-7A1509DB4D94}"/>
              </a:ext>
            </a:extLst>
          </p:cNvPr>
          <p:cNvPicPr>
            <a:picLocks noChangeAspect="1"/>
          </p:cNvPicPr>
          <p:nvPr/>
        </p:nvPicPr>
        <p:blipFill>
          <a:blip r:embed="rId4"/>
          <a:stretch>
            <a:fillRect/>
          </a:stretch>
        </p:blipFill>
        <p:spPr>
          <a:xfrm>
            <a:off x="6283899" y="3093195"/>
            <a:ext cx="5765499" cy="2812192"/>
          </a:xfrm>
          <a:prstGeom prst="rect">
            <a:avLst/>
          </a:prstGeom>
        </p:spPr>
      </p:pic>
      <p:pic>
        <p:nvPicPr>
          <p:cNvPr id="9" name="Imagen 8">
            <a:extLst>
              <a:ext uri="{FF2B5EF4-FFF2-40B4-BE49-F238E27FC236}">
                <a16:creationId xmlns:a16="http://schemas.microsoft.com/office/drawing/2014/main" id="{EABFD07C-4E7A-4BE3-8AEA-1EBC36B0E8FB}"/>
              </a:ext>
            </a:extLst>
          </p:cNvPr>
          <p:cNvPicPr>
            <a:picLocks noChangeAspect="1"/>
          </p:cNvPicPr>
          <p:nvPr/>
        </p:nvPicPr>
        <p:blipFill>
          <a:blip r:embed="rId5"/>
          <a:stretch>
            <a:fillRect/>
          </a:stretch>
        </p:blipFill>
        <p:spPr>
          <a:xfrm>
            <a:off x="4248533" y="2399319"/>
            <a:ext cx="1847468" cy="3521735"/>
          </a:xfrm>
          <a:prstGeom prst="rect">
            <a:avLst/>
          </a:prstGeom>
        </p:spPr>
      </p:pic>
      <p:pic>
        <p:nvPicPr>
          <p:cNvPr id="5" name="Imagen 4">
            <a:extLst>
              <a:ext uri="{FF2B5EF4-FFF2-40B4-BE49-F238E27FC236}">
                <a16:creationId xmlns:a16="http://schemas.microsoft.com/office/drawing/2014/main" id="{F2C606C9-D3EA-488E-B0D3-7F22DE399C7C}"/>
              </a:ext>
            </a:extLst>
          </p:cNvPr>
          <p:cNvPicPr>
            <a:picLocks noChangeAspect="1"/>
          </p:cNvPicPr>
          <p:nvPr/>
        </p:nvPicPr>
        <p:blipFill>
          <a:blip r:embed="rId6"/>
          <a:stretch>
            <a:fillRect/>
          </a:stretch>
        </p:blipFill>
        <p:spPr>
          <a:xfrm>
            <a:off x="6283899" y="2392302"/>
            <a:ext cx="5765499" cy="3341897"/>
          </a:xfrm>
          <a:prstGeom prst="rect">
            <a:avLst/>
          </a:prstGeom>
        </p:spPr>
      </p:pic>
    </p:spTree>
    <p:extLst>
      <p:ext uri="{BB962C8B-B14F-4D97-AF65-F5344CB8AC3E}">
        <p14:creationId xmlns:p14="http://schemas.microsoft.com/office/powerpoint/2010/main" val="1896727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3E7CA6-CA36-48B6-86AA-F8BE911FCDD8}"/>
              </a:ext>
            </a:extLst>
          </p:cNvPr>
          <p:cNvSpPr>
            <a:spLocks noGrp="1"/>
          </p:cNvSpPr>
          <p:nvPr>
            <p:ph type="title"/>
          </p:nvPr>
        </p:nvSpPr>
        <p:spPr/>
        <p:txBody>
          <a:bodyPr/>
          <a:lstStyle/>
          <a:p>
            <a:r>
              <a:rPr lang="es-ES" dirty="0"/>
              <a:t>Analizar aumento / disminución</a:t>
            </a:r>
          </a:p>
        </p:txBody>
      </p:sp>
      <p:sp>
        <p:nvSpPr>
          <p:cNvPr id="6" name="Marcador de texto 5">
            <a:extLst>
              <a:ext uri="{FF2B5EF4-FFF2-40B4-BE49-F238E27FC236}">
                <a16:creationId xmlns:a16="http://schemas.microsoft.com/office/drawing/2014/main" id="{FF5DB084-439C-4556-9675-35541AA6FA7A}"/>
              </a:ext>
            </a:extLst>
          </p:cNvPr>
          <p:cNvSpPr>
            <a:spLocks noGrp="1"/>
          </p:cNvSpPr>
          <p:nvPr>
            <p:ph type="body" sz="quarter" idx="10"/>
          </p:nvPr>
        </p:nvSpPr>
        <p:spPr/>
        <p:txBody>
          <a:bodyPr>
            <a:normAutofit/>
          </a:bodyPr>
          <a:lstStyle/>
          <a:p>
            <a:r>
              <a:rPr lang="es-ES" dirty="0"/>
              <a:t>Algoritmos integrados para identificar columnas</a:t>
            </a:r>
          </a:p>
          <a:p>
            <a:endParaRPr lang="es-ES" dirty="0"/>
          </a:p>
          <a:p>
            <a:endParaRPr lang="en-US" dirty="0"/>
          </a:p>
        </p:txBody>
      </p:sp>
      <p:sp>
        <p:nvSpPr>
          <p:cNvPr id="3" name="Marcador de contenido 2">
            <a:extLst>
              <a:ext uri="{FF2B5EF4-FFF2-40B4-BE49-F238E27FC236}">
                <a16:creationId xmlns:a16="http://schemas.microsoft.com/office/drawing/2014/main" id="{5E7E4279-90B4-4DDF-8B28-41309B36B6C9}"/>
              </a:ext>
            </a:extLst>
          </p:cNvPr>
          <p:cNvSpPr>
            <a:spLocks noGrp="1"/>
          </p:cNvSpPr>
          <p:nvPr>
            <p:ph idx="4294967295"/>
          </p:nvPr>
        </p:nvSpPr>
        <p:spPr>
          <a:xfrm>
            <a:off x="2908300" y="2987675"/>
            <a:ext cx="9283700" cy="3327400"/>
          </a:xfrm>
        </p:spPr>
        <p:txBody>
          <a:bodyPr/>
          <a:lstStyle/>
          <a:p>
            <a:endParaRPr lang="es-ES" dirty="0"/>
          </a:p>
          <a:p>
            <a:r>
              <a:rPr lang="es-ES" dirty="0"/>
              <a:t> </a:t>
            </a:r>
            <a:endParaRPr lang="en-US" dirty="0"/>
          </a:p>
        </p:txBody>
      </p:sp>
      <p:pic>
        <p:nvPicPr>
          <p:cNvPr id="4" name="Imagen 3">
            <a:extLst>
              <a:ext uri="{FF2B5EF4-FFF2-40B4-BE49-F238E27FC236}">
                <a16:creationId xmlns:a16="http://schemas.microsoft.com/office/drawing/2014/main" id="{FF75AE91-C4DC-41F6-8E19-19654B6499A4}"/>
              </a:ext>
            </a:extLst>
          </p:cNvPr>
          <p:cNvPicPr>
            <a:picLocks noChangeAspect="1"/>
          </p:cNvPicPr>
          <p:nvPr/>
        </p:nvPicPr>
        <p:blipFill>
          <a:blip r:embed="rId2"/>
          <a:stretch>
            <a:fillRect/>
          </a:stretch>
        </p:blipFill>
        <p:spPr>
          <a:xfrm>
            <a:off x="788469" y="2457435"/>
            <a:ext cx="3944917" cy="1943129"/>
          </a:xfrm>
          <a:prstGeom prst="rect">
            <a:avLst/>
          </a:prstGeom>
        </p:spPr>
      </p:pic>
      <p:pic>
        <p:nvPicPr>
          <p:cNvPr id="5" name="Imagen 4">
            <a:extLst>
              <a:ext uri="{FF2B5EF4-FFF2-40B4-BE49-F238E27FC236}">
                <a16:creationId xmlns:a16="http://schemas.microsoft.com/office/drawing/2014/main" id="{2D3C4BD4-F247-49AC-B628-F70F14A15DEF}"/>
              </a:ext>
            </a:extLst>
          </p:cNvPr>
          <p:cNvPicPr>
            <a:picLocks noChangeAspect="1"/>
          </p:cNvPicPr>
          <p:nvPr/>
        </p:nvPicPr>
        <p:blipFill>
          <a:blip r:embed="rId3"/>
          <a:stretch>
            <a:fillRect/>
          </a:stretch>
        </p:blipFill>
        <p:spPr>
          <a:xfrm>
            <a:off x="5322187" y="2457435"/>
            <a:ext cx="6081344" cy="2588730"/>
          </a:xfrm>
          <a:prstGeom prst="rect">
            <a:avLst/>
          </a:prstGeom>
        </p:spPr>
      </p:pic>
    </p:spTree>
    <p:extLst>
      <p:ext uri="{BB962C8B-B14F-4D97-AF65-F5344CB8AC3E}">
        <p14:creationId xmlns:p14="http://schemas.microsoft.com/office/powerpoint/2010/main" val="29442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66279-9339-4805-841C-F45924AC5A8B}"/>
              </a:ext>
            </a:extLst>
          </p:cNvPr>
          <p:cNvSpPr>
            <a:spLocks noGrp="1"/>
          </p:cNvSpPr>
          <p:nvPr>
            <p:ph type="title"/>
          </p:nvPr>
        </p:nvSpPr>
        <p:spPr/>
        <p:txBody>
          <a:bodyPr/>
          <a:lstStyle/>
          <a:p>
            <a:r>
              <a:rPr lang="es-ES" dirty="0"/>
              <a:t>Analizar aumento / disminución</a:t>
            </a:r>
            <a:endParaRPr lang="en-US" dirty="0"/>
          </a:p>
        </p:txBody>
      </p:sp>
      <p:sp>
        <p:nvSpPr>
          <p:cNvPr id="4" name="Marcador de texto 3">
            <a:extLst>
              <a:ext uri="{FF2B5EF4-FFF2-40B4-BE49-F238E27FC236}">
                <a16:creationId xmlns:a16="http://schemas.microsoft.com/office/drawing/2014/main" id="{CBA64246-ACCA-4639-98A6-964D578F3F84}"/>
              </a:ext>
            </a:extLst>
          </p:cNvPr>
          <p:cNvSpPr>
            <a:spLocks noGrp="1"/>
          </p:cNvSpPr>
          <p:nvPr>
            <p:ph type="body" sz="quarter" idx="10"/>
          </p:nvPr>
        </p:nvSpPr>
        <p:spPr/>
        <p:txBody>
          <a:bodyPr>
            <a:normAutofit/>
          </a:bodyPr>
          <a:lstStyle/>
          <a:p>
            <a:r>
              <a:rPr lang="es-ES" dirty="0"/>
              <a:t>Gráficos integrados, personalizables</a:t>
            </a:r>
          </a:p>
          <a:p>
            <a:endParaRPr lang="en-US" dirty="0"/>
          </a:p>
        </p:txBody>
      </p:sp>
      <p:sp>
        <p:nvSpPr>
          <p:cNvPr id="3" name="Marcador de contenido 2">
            <a:extLst>
              <a:ext uri="{FF2B5EF4-FFF2-40B4-BE49-F238E27FC236}">
                <a16:creationId xmlns:a16="http://schemas.microsoft.com/office/drawing/2014/main" id="{37FC19F4-5163-4981-83A7-230CC99E1855}"/>
              </a:ext>
            </a:extLst>
          </p:cNvPr>
          <p:cNvSpPr>
            <a:spLocks noGrp="1"/>
          </p:cNvSpPr>
          <p:nvPr>
            <p:ph idx="4294967295"/>
          </p:nvPr>
        </p:nvSpPr>
        <p:spPr>
          <a:xfrm>
            <a:off x="2908300" y="2987675"/>
            <a:ext cx="9283700" cy="3327400"/>
          </a:xfrm>
        </p:spPr>
        <p:txBody>
          <a:bodyPr/>
          <a:lstStyle/>
          <a:p>
            <a:endParaRPr lang="es-ES" dirty="0"/>
          </a:p>
          <a:p>
            <a:endParaRPr lang="es-ES" dirty="0"/>
          </a:p>
          <a:p>
            <a:endParaRPr lang="en-US" dirty="0"/>
          </a:p>
        </p:txBody>
      </p:sp>
      <p:pic>
        <p:nvPicPr>
          <p:cNvPr id="6" name="Imagen 5">
            <a:extLst>
              <a:ext uri="{FF2B5EF4-FFF2-40B4-BE49-F238E27FC236}">
                <a16:creationId xmlns:a16="http://schemas.microsoft.com/office/drawing/2014/main" id="{2FA77F05-DD4D-4622-BADF-4E95EE83BC93}"/>
              </a:ext>
            </a:extLst>
          </p:cNvPr>
          <p:cNvPicPr>
            <a:picLocks noChangeAspect="1"/>
          </p:cNvPicPr>
          <p:nvPr/>
        </p:nvPicPr>
        <p:blipFill>
          <a:blip r:embed="rId2"/>
          <a:stretch>
            <a:fillRect/>
          </a:stretch>
        </p:blipFill>
        <p:spPr>
          <a:xfrm>
            <a:off x="584200" y="2480749"/>
            <a:ext cx="5362720" cy="1970369"/>
          </a:xfrm>
          <a:prstGeom prst="rect">
            <a:avLst/>
          </a:prstGeom>
        </p:spPr>
      </p:pic>
      <p:pic>
        <p:nvPicPr>
          <p:cNvPr id="7" name="Imagen 6">
            <a:extLst>
              <a:ext uri="{FF2B5EF4-FFF2-40B4-BE49-F238E27FC236}">
                <a16:creationId xmlns:a16="http://schemas.microsoft.com/office/drawing/2014/main" id="{EBE2280E-E3EB-4516-9CB6-2B3EADCB3109}"/>
              </a:ext>
            </a:extLst>
          </p:cNvPr>
          <p:cNvPicPr>
            <a:picLocks noChangeAspect="1"/>
          </p:cNvPicPr>
          <p:nvPr/>
        </p:nvPicPr>
        <p:blipFill>
          <a:blip r:embed="rId3"/>
          <a:stretch>
            <a:fillRect/>
          </a:stretch>
        </p:blipFill>
        <p:spPr>
          <a:xfrm>
            <a:off x="6325436" y="2480749"/>
            <a:ext cx="4898767" cy="3444940"/>
          </a:xfrm>
          <a:prstGeom prst="rect">
            <a:avLst/>
          </a:prstGeom>
        </p:spPr>
      </p:pic>
    </p:spTree>
    <p:extLst>
      <p:ext uri="{BB962C8B-B14F-4D97-AF65-F5344CB8AC3E}">
        <p14:creationId xmlns:p14="http://schemas.microsoft.com/office/powerpoint/2010/main" val="2490860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79649-7332-49B4-8F37-4DCDAD5D2D09}"/>
              </a:ext>
            </a:extLst>
          </p:cNvPr>
          <p:cNvSpPr>
            <a:spLocks noGrp="1"/>
          </p:cNvSpPr>
          <p:nvPr>
            <p:ph type="title"/>
          </p:nvPr>
        </p:nvSpPr>
        <p:spPr/>
        <p:txBody>
          <a:bodyPr/>
          <a:lstStyle/>
          <a:p>
            <a:r>
              <a:rPr lang="es-ES" dirty="0"/>
              <a:t>Analizar diferencias en distribución</a:t>
            </a:r>
            <a:endParaRPr lang="en-US" dirty="0"/>
          </a:p>
        </p:txBody>
      </p:sp>
      <p:sp>
        <p:nvSpPr>
          <p:cNvPr id="7" name="Marcador de texto 6">
            <a:extLst>
              <a:ext uri="{FF2B5EF4-FFF2-40B4-BE49-F238E27FC236}">
                <a16:creationId xmlns:a16="http://schemas.microsoft.com/office/drawing/2014/main" id="{34C3B911-9BE1-4C8D-A877-2359D0EBD845}"/>
              </a:ext>
            </a:extLst>
          </p:cNvPr>
          <p:cNvSpPr>
            <a:spLocks noGrp="1"/>
          </p:cNvSpPr>
          <p:nvPr>
            <p:ph type="body" sz="quarter" idx="10"/>
          </p:nvPr>
        </p:nvSpPr>
        <p:spPr/>
        <p:txBody>
          <a:bodyPr>
            <a:normAutofit/>
          </a:bodyPr>
          <a:lstStyle/>
          <a:p>
            <a:r>
              <a:rPr lang="es-ES" dirty="0"/>
              <a:t>Algoritmos integrados para identificar columnas </a:t>
            </a:r>
          </a:p>
          <a:p>
            <a:endParaRPr lang="es-ES" dirty="0"/>
          </a:p>
          <a:p>
            <a:endParaRPr lang="en-US" dirty="0"/>
          </a:p>
        </p:txBody>
      </p:sp>
      <p:sp>
        <p:nvSpPr>
          <p:cNvPr id="3" name="Marcador de contenido 2">
            <a:extLst>
              <a:ext uri="{FF2B5EF4-FFF2-40B4-BE49-F238E27FC236}">
                <a16:creationId xmlns:a16="http://schemas.microsoft.com/office/drawing/2014/main" id="{D38D65C6-9DB3-432B-9EA2-7669D9A0FAD4}"/>
              </a:ext>
            </a:extLst>
          </p:cNvPr>
          <p:cNvSpPr>
            <a:spLocks noGrp="1"/>
          </p:cNvSpPr>
          <p:nvPr>
            <p:ph idx="4294967295"/>
          </p:nvPr>
        </p:nvSpPr>
        <p:spPr>
          <a:xfrm>
            <a:off x="2908300" y="2987675"/>
            <a:ext cx="9283700" cy="3327400"/>
          </a:xfrm>
        </p:spPr>
        <p:txBody>
          <a:bodyPr/>
          <a:lstStyle/>
          <a:p>
            <a:endParaRPr lang="en-US" dirty="0"/>
          </a:p>
          <a:p>
            <a:endParaRPr lang="en-US" dirty="0"/>
          </a:p>
        </p:txBody>
      </p:sp>
      <p:pic>
        <p:nvPicPr>
          <p:cNvPr id="4" name="Imagen 3">
            <a:extLst>
              <a:ext uri="{FF2B5EF4-FFF2-40B4-BE49-F238E27FC236}">
                <a16:creationId xmlns:a16="http://schemas.microsoft.com/office/drawing/2014/main" id="{A0EC6E85-20CF-44A2-8AE5-2DF9ED6E96A1}"/>
              </a:ext>
            </a:extLst>
          </p:cNvPr>
          <p:cNvPicPr>
            <a:picLocks noChangeAspect="1"/>
          </p:cNvPicPr>
          <p:nvPr/>
        </p:nvPicPr>
        <p:blipFill>
          <a:blip r:embed="rId2"/>
          <a:stretch>
            <a:fillRect/>
          </a:stretch>
        </p:blipFill>
        <p:spPr>
          <a:xfrm>
            <a:off x="3618888" y="2299752"/>
            <a:ext cx="4954224" cy="1375846"/>
          </a:xfrm>
          <a:prstGeom prst="rect">
            <a:avLst/>
          </a:prstGeom>
        </p:spPr>
      </p:pic>
      <p:pic>
        <p:nvPicPr>
          <p:cNvPr id="5" name="Imagen 4">
            <a:extLst>
              <a:ext uri="{FF2B5EF4-FFF2-40B4-BE49-F238E27FC236}">
                <a16:creationId xmlns:a16="http://schemas.microsoft.com/office/drawing/2014/main" id="{29C85C6C-DB57-4699-A64B-54C75537E280}"/>
              </a:ext>
            </a:extLst>
          </p:cNvPr>
          <p:cNvPicPr>
            <a:picLocks noChangeAspect="1"/>
          </p:cNvPicPr>
          <p:nvPr/>
        </p:nvPicPr>
        <p:blipFill>
          <a:blip r:embed="rId3"/>
          <a:stretch>
            <a:fillRect/>
          </a:stretch>
        </p:blipFill>
        <p:spPr>
          <a:xfrm>
            <a:off x="2464278" y="3856659"/>
            <a:ext cx="3070634" cy="2277355"/>
          </a:xfrm>
          <a:prstGeom prst="rect">
            <a:avLst/>
          </a:prstGeom>
        </p:spPr>
      </p:pic>
      <p:pic>
        <p:nvPicPr>
          <p:cNvPr id="6" name="Imagen 5">
            <a:extLst>
              <a:ext uri="{FF2B5EF4-FFF2-40B4-BE49-F238E27FC236}">
                <a16:creationId xmlns:a16="http://schemas.microsoft.com/office/drawing/2014/main" id="{2712BD9D-B1EB-4693-BE65-63BEF0E3A6C9}"/>
              </a:ext>
            </a:extLst>
          </p:cNvPr>
          <p:cNvPicPr>
            <a:picLocks noChangeAspect="1"/>
          </p:cNvPicPr>
          <p:nvPr/>
        </p:nvPicPr>
        <p:blipFill>
          <a:blip r:embed="rId4"/>
          <a:stretch>
            <a:fillRect/>
          </a:stretch>
        </p:blipFill>
        <p:spPr>
          <a:xfrm>
            <a:off x="6549772" y="3856658"/>
            <a:ext cx="3351736" cy="2277355"/>
          </a:xfrm>
          <a:prstGeom prst="rect">
            <a:avLst/>
          </a:prstGeom>
        </p:spPr>
      </p:pic>
    </p:spTree>
    <p:extLst>
      <p:ext uri="{BB962C8B-B14F-4D97-AF65-F5344CB8AC3E}">
        <p14:creationId xmlns:p14="http://schemas.microsoft.com/office/powerpoint/2010/main" val="3175171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a:xfrm>
            <a:off x="584200" y="1259729"/>
            <a:ext cx="5510213" cy="2215991"/>
          </a:xfrm>
        </p:spPr>
        <p:txBody>
          <a:bodyPr/>
          <a:lstStyle/>
          <a:p>
            <a:r>
              <a:rPr lang="es-ES" dirty="0"/>
              <a:t>R y Python con </a:t>
            </a:r>
            <a:br>
              <a:rPr lang="es-ES" dirty="0"/>
            </a:br>
            <a:r>
              <a:rPr lang="es-ES" dirty="0"/>
              <a:t>Power BI, la ciencia y </a:t>
            </a:r>
            <a:br>
              <a:rPr lang="es-ES" dirty="0"/>
            </a:br>
            <a:r>
              <a:rPr lang="es-ES" dirty="0"/>
              <a:t>el análisis de datos, juntos</a:t>
            </a:r>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p:txBody>
          <a:bodyPr/>
          <a:lstStyle/>
          <a:p>
            <a:r>
              <a:rPr lang="es-ES" dirty="0"/>
              <a:t>Ana María Bisbé York </a:t>
            </a:r>
            <a:r>
              <a:rPr lang="es-ES" dirty="0">
                <a:solidFill>
                  <a:schemeClr val="accent1"/>
                </a:solidFill>
              </a:rPr>
              <a:t>@ambynet </a:t>
            </a:r>
          </a:p>
        </p:txBody>
      </p:sp>
      <p:sp>
        <p:nvSpPr>
          <p:cNvPr id="4" name="Marcador de texto 3">
            <a:extLst>
              <a:ext uri="{FF2B5EF4-FFF2-40B4-BE49-F238E27FC236}">
                <a16:creationId xmlns:a16="http://schemas.microsoft.com/office/drawing/2014/main" id="{5ABB1218-F879-40FE-9F61-1505FC315B5D}"/>
              </a:ext>
            </a:extLst>
          </p:cNvPr>
          <p:cNvSpPr>
            <a:spLocks noGrp="1"/>
          </p:cNvSpPr>
          <p:nvPr>
            <p:ph type="body" sz="quarter" idx="13"/>
          </p:nvPr>
        </p:nvSpPr>
        <p:spPr/>
        <p:txBody>
          <a:bodyPr/>
          <a:lstStyle/>
          <a:p>
            <a:r>
              <a:rPr lang="es-ES" dirty="0"/>
              <a:t>Madrid 2019</a:t>
            </a:r>
          </a:p>
        </p:txBody>
      </p:sp>
      <p:sp>
        <p:nvSpPr>
          <p:cNvPr id="5" name="Marcador de texto 4">
            <a:extLst>
              <a:ext uri="{FF2B5EF4-FFF2-40B4-BE49-F238E27FC236}">
                <a16:creationId xmlns:a16="http://schemas.microsoft.com/office/drawing/2014/main" id="{86C3017E-D62C-4632-B5A9-661BD24A2BA2}"/>
              </a:ext>
            </a:extLst>
          </p:cNvPr>
          <p:cNvSpPr>
            <a:spLocks noGrp="1"/>
          </p:cNvSpPr>
          <p:nvPr>
            <p:ph type="body" sz="quarter" idx="15"/>
          </p:nvPr>
        </p:nvSpPr>
        <p:spPr>
          <a:xfrm>
            <a:off x="584196" y="4286058"/>
            <a:ext cx="5510213" cy="1661993"/>
          </a:xfrm>
        </p:spPr>
        <p:txBody>
          <a:bodyPr/>
          <a:lstStyle/>
          <a:p>
            <a:r>
              <a:rPr lang="es-ES" dirty="0"/>
              <a:t>Consultora Business </a:t>
            </a:r>
            <a:r>
              <a:rPr lang="en-US" dirty="0"/>
              <a:t>Intelligence</a:t>
            </a:r>
          </a:p>
          <a:p>
            <a:r>
              <a:rPr lang="es-ES" dirty="0"/>
              <a:t>Microsoft </a:t>
            </a:r>
            <a:r>
              <a:rPr lang="en-US" dirty="0"/>
              <a:t>Partner</a:t>
            </a:r>
            <a:r>
              <a:rPr lang="es-ES" dirty="0"/>
              <a:t> en Power BI</a:t>
            </a:r>
          </a:p>
          <a:p>
            <a:r>
              <a:rPr lang="es-ES" dirty="0"/>
              <a:t>Microsoft Data </a:t>
            </a:r>
            <a:r>
              <a:rPr lang="en-US" dirty="0"/>
              <a:t>Platform</a:t>
            </a:r>
            <a:r>
              <a:rPr lang="es-ES" dirty="0"/>
              <a:t> MVP</a:t>
            </a:r>
          </a:p>
          <a:p>
            <a:r>
              <a:rPr lang="es-ES" dirty="0"/>
              <a:t>LinkedIn Learning </a:t>
            </a:r>
            <a:r>
              <a:rPr lang="en-US" dirty="0"/>
              <a:t>Trainer</a:t>
            </a:r>
          </a:p>
          <a:p>
            <a:r>
              <a:rPr lang="es-ES" dirty="0">
                <a:hlinkClick r:id="rId2"/>
              </a:rPr>
              <a:t>https://www.linkedin.com/in/ambynet</a:t>
            </a:r>
            <a:r>
              <a:rPr lang="es-ES" dirty="0"/>
              <a:t> </a:t>
            </a:r>
          </a:p>
          <a:p>
            <a:r>
              <a:rPr lang="es-ES" dirty="0">
                <a:hlinkClick r:id="rId3"/>
              </a:rPr>
              <a:t>https://amby.net</a:t>
            </a:r>
            <a:r>
              <a:rPr lang="es-ES" dirty="0"/>
              <a:t>  </a:t>
            </a:r>
            <a:endParaRPr lang="en-US" dirty="0"/>
          </a:p>
        </p:txBody>
      </p:sp>
    </p:spTree>
    <p:extLst>
      <p:ext uri="{BB962C8B-B14F-4D97-AF65-F5344CB8AC3E}">
        <p14:creationId xmlns:p14="http://schemas.microsoft.com/office/powerpoint/2010/main" val="344883075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70FE0B-9244-4519-8897-94E5F90ED2D6}"/>
              </a:ext>
            </a:extLst>
          </p:cNvPr>
          <p:cNvSpPr>
            <a:spLocks noGrp="1"/>
          </p:cNvSpPr>
          <p:nvPr>
            <p:ph type="title"/>
          </p:nvPr>
        </p:nvSpPr>
        <p:spPr/>
        <p:txBody>
          <a:bodyPr/>
          <a:lstStyle/>
          <a:p>
            <a:r>
              <a:rPr lang="en-US" dirty="0"/>
              <a:t>Clustering</a:t>
            </a:r>
            <a:r>
              <a:rPr lang="es-ES" dirty="0"/>
              <a:t> en tablas</a:t>
            </a:r>
          </a:p>
        </p:txBody>
      </p:sp>
      <p:sp>
        <p:nvSpPr>
          <p:cNvPr id="4" name="Marcador de texto 3">
            <a:extLst>
              <a:ext uri="{FF2B5EF4-FFF2-40B4-BE49-F238E27FC236}">
                <a16:creationId xmlns:a16="http://schemas.microsoft.com/office/drawing/2014/main" id="{4D26DF7E-1974-4A94-AF13-E1F8D074AD44}"/>
              </a:ext>
            </a:extLst>
          </p:cNvPr>
          <p:cNvSpPr>
            <a:spLocks noGrp="1"/>
          </p:cNvSpPr>
          <p:nvPr>
            <p:ph type="body" sz="quarter" idx="10"/>
          </p:nvPr>
        </p:nvSpPr>
        <p:spPr/>
        <p:txBody>
          <a:bodyPr>
            <a:normAutofit/>
          </a:bodyPr>
          <a:lstStyle/>
          <a:p>
            <a:r>
              <a:rPr lang="es-ES" dirty="0"/>
              <a:t>Requiere una columna discreta y el resto numéricas</a:t>
            </a:r>
          </a:p>
          <a:p>
            <a:endParaRPr lang="en-US" dirty="0"/>
          </a:p>
        </p:txBody>
      </p:sp>
      <p:sp>
        <p:nvSpPr>
          <p:cNvPr id="3" name="Marcador de contenido 2">
            <a:extLst>
              <a:ext uri="{FF2B5EF4-FFF2-40B4-BE49-F238E27FC236}">
                <a16:creationId xmlns:a16="http://schemas.microsoft.com/office/drawing/2014/main" id="{528A2819-C051-4BE8-B2E5-332F94D468EB}"/>
              </a:ext>
            </a:extLst>
          </p:cNvPr>
          <p:cNvSpPr>
            <a:spLocks noGrp="1"/>
          </p:cNvSpPr>
          <p:nvPr>
            <p:ph idx="4294967295"/>
          </p:nvPr>
        </p:nvSpPr>
        <p:spPr>
          <a:xfrm>
            <a:off x="2908300" y="2987675"/>
            <a:ext cx="9283700" cy="3327400"/>
          </a:xfrm>
        </p:spPr>
        <p:txBody>
          <a:bodyPr/>
          <a:lstStyle/>
          <a:p>
            <a:endParaRPr lang="es-ES" dirty="0"/>
          </a:p>
          <a:p>
            <a:endParaRPr lang="en-US" dirty="0"/>
          </a:p>
        </p:txBody>
      </p:sp>
      <p:pic>
        <p:nvPicPr>
          <p:cNvPr id="5" name="Imagen 4">
            <a:extLst>
              <a:ext uri="{FF2B5EF4-FFF2-40B4-BE49-F238E27FC236}">
                <a16:creationId xmlns:a16="http://schemas.microsoft.com/office/drawing/2014/main" id="{46E9016E-2C42-439A-B384-D90BE0DF21B9}"/>
              </a:ext>
            </a:extLst>
          </p:cNvPr>
          <p:cNvPicPr>
            <a:picLocks noChangeAspect="1"/>
          </p:cNvPicPr>
          <p:nvPr/>
        </p:nvPicPr>
        <p:blipFill>
          <a:blip r:embed="rId3"/>
          <a:stretch>
            <a:fillRect/>
          </a:stretch>
        </p:blipFill>
        <p:spPr>
          <a:xfrm>
            <a:off x="924611" y="2261616"/>
            <a:ext cx="4721576" cy="3812092"/>
          </a:xfrm>
          <a:prstGeom prst="rect">
            <a:avLst/>
          </a:prstGeom>
        </p:spPr>
      </p:pic>
      <p:pic>
        <p:nvPicPr>
          <p:cNvPr id="6" name="Imagen 5">
            <a:extLst>
              <a:ext uri="{FF2B5EF4-FFF2-40B4-BE49-F238E27FC236}">
                <a16:creationId xmlns:a16="http://schemas.microsoft.com/office/drawing/2014/main" id="{9D37D5AC-E05D-4EA1-A46F-FE9C581ED853}"/>
              </a:ext>
            </a:extLst>
          </p:cNvPr>
          <p:cNvPicPr>
            <a:picLocks noChangeAspect="1"/>
          </p:cNvPicPr>
          <p:nvPr/>
        </p:nvPicPr>
        <p:blipFill>
          <a:blip r:embed="rId4"/>
          <a:stretch>
            <a:fillRect/>
          </a:stretch>
        </p:blipFill>
        <p:spPr>
          <a:xfrm>
            <a:off x="5986598" y="2261616"/>
            <a:ext cx="3883723" cy="1501072"/>
          </a:xfrm>
          <a:prstGeom prst="rect">
            <a:avLst/>
          </a:prstGeom>
        </p:spPr>
      </p:pic>
      <p:pic>
        <p:nvPicPr>
          <p:cNvPr id="7" name="Imagen 6">
            <a:extLst>
              <a:ext uri="{FF2B5EF4-FFF2-40B4-BE49-F238E27FC236}">
                <a16:creationId xmlns:a16="http://schemas.microsoft.com/office/drawing/2014/main" id="{9E7E58A0-E65E-4B4F-999D-E7674F50C080}"/>
              </a:ext>
            </a:extLst>
          </p:cNvPr>
          <p:cNvPicPr>
            <a:picLocks noChangeAspect="1"/>
          </p:cNvPicPr>
          <p:nvPr/>
        </p:nvPicPr>
        <p:blipFill>
          <a:blip r:embed="rId5"/>
          <a:stretch>
            <a:fillRect/>
          </a:stretch>
        </p:blipFill>
        <p:spPr>
          <a:xfrm>
            <a:off x="5986598" y="4572636"/>
            <a:ext cx="3851585" cy="1501072"/>
          </a:xfrm>
          <a:prstGeom prst="rect">
            <a:avLst/>
          </a:prstGeom>
        </p:spPr>
      </p:pic>
    </p:spTree>
    <p:extLst>
      <p:ext uri="{BB962C8B-B14F-4D97-AF65-F5344CB8AC3E}">
        <p14:creationId xmlns:p14="http://schemas.microsoft.com/office/powerpoint/2010/main" val="248998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n-US" dirty="0"/>
              <a:t>Clustering</a:t>
            </a:r>
            <a:r>
              <a:rPr lang="es-ES" dirty="0"/>
              <a:t> en gráficos de dispersión</a:t>
            </a:r>
          </a:p>
        </p:txBody>
      </p:sp>
      <p:sp>
        <p:nvSpPr>
          <p:cNvPr id="4" name="Marcador de texto 3">
            <a:extLst>
              <a:ext uri="{FF2B5EF4-FFF2-40B4-BE49-F238E27FC236}">
                <a16:creationId xmlns:a16="http://schemas.microsoft.com/office/drawing/2014/main" id="{44D0D977-CBCB-4A49-91DA-FBFB74D181D9}"/>
              </a:ext>
            </a:extLst>
          </p:cNvPr>
          <p:cNvSpPr>
            <a:spLocks noGrp="1"/>
          </p:cNvSpPr>
          <p:nvPr>
            <p:ph type="body" sz="quarter" idx="10"/>
          </p:nvPr>
        </p:nvSpPr>
        <p:spPr/>
        <p:txBody>
          <a:bodyPr>
            <a:normAutofit/>
          </a:bodyPr>
          <a:lstStyle/>
          <a:p>
            <a:r>
              <a:rPr lang="es-ES" dirty="0"/>
              <a:t>Analizar los resultados según su comportamiento estadístico</a:t>
            </a:r>
            <a:endParaRPr lang="en-US" dirty="0"/>
          </a:p>
        </p:txBody>
      </p:sp>
      <p:pic>
        <p:nvPicPr>
          <p:cNvPr id="10" name="Imagen 9">
            <a:extLst>
              <a:ext uri="{FF2B5EF4-FFF2-40B4-BE49-F238E27FC236}">
                <a16:creationId xmlns:a16="http://schemas.microsoft.com/office/drawing/2014/main" id="{38E97F29-AFC7-4AE6-AE81-8787E36AB35E}"/>
              </a:ext>
            </a:extLst>
          </p:cNvPr>
          <p:cNvPicPr>
            <a:picLocks noChangeAspect="1"/>
          </p:cNvPicPr>
          <p:nvPr/>
        </p:nvPicPr>
        <p:blipFill>
          <a:blip r:embed="rId2"/>
          <a:stretch>
            <a:fillRect/>
          </a:stretch>
        </p:blipFill>
        <p:spPr>
          <a:xfrm>
            <a:off x="1949897" y="2395027"/>
            <a:ext cx="4143563" cy="3338697"/>
          </a:xfrm>
          <a:prstGeom prst="rect">
            <a:avLst/>
          </a:prstGeom>
        </p:spPr>
      </p:pic>
      <p:pic>
        <p:nvPicPr>
          <p:cNvPr id="11" name="Imagen 10">
            <a:extLst>
              <a:ext uri="{FF2B5EF4-FFF2-40B4-BE49-F238E27FC236}">
                <a16:creationId xmlns:a16="http://schemas.microsoft.com/office/drawing/2014/main" id="{186ECAB1-4302-47BD-8727-6AB628209F16}"/>
              </a:ext>
            </a:extLst>
          </p:cNvPr>
          <p:cNvPicPr>
            <a:picLocks noChangeAspect="1"/>
          </p:cNvPicPr>
          <p:nvPr/>
        </p:nvPicPr>
        <p:blipFill>
          <a:blip r:embed="rId3"/>
          <a:stretch>
            <a:fillRect/>
          </a:stretch>
        </p:blipFill>
        <p:spPr>
          <a:xfrm>
            <a:off x="6463924" y="2395026"/>
            <a:ext cx="4088802" cy="3338697"/>
          </a:xfrm>
          <a:prstGeom prst="rect">
            <a:avLst/>
          </a:prstGeom>
        </p:spPr>
      </p:pic>
    </p:spTree>
    <p:extLst>
      <p:ext uri="{BB962C8B-B14F-4D97-AF65-F5344CB8AC3E}">
        <p14:creationId xmlns:p14="http://schemas.microsoft.com/office/powerpoint/2010/main" val="2821041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Machine </a:t>
            </a:r>
            <a:r>
              <a:rPr lang="en-US" dirty="0"/>
              <a:t>Learning </a:t>
            </a:r>
            <a:r>
              <a:rPr lang="es-ES" dirty="0"/>
              <a:t>en</a:t>
            </a:r>
            <a:r>
              <a:rPr lang="en-US" dirty="0"/>
              <a:t> Power BI – Q&amp;A</a:t>
            </a:r>
          </a:p>
        </p:txBody>
      </p:sp>
      <p:sp>
        <p:nvSpPr>
          <p:cNvPr id="5" name="Marcador de texto 4">
            <a:extLst>
              <a:ext uri="{FF2B5EF4-FFF2-40B4-BE49-F238E27FC236}">
                <a16:creationId xmlns:a16="http://schemas.microsoft.com/office/drawing/2014/main" id="{E67C635C-5CFF-4117-AE96-6FE7C4DB9FEB}"/>
              </a:ext>
            </a:extLst>
          </p:cNvPr>
          <p:cNvSpPr>
            <a:spLocks noGrp="1"/>
          </p:cNvSpPr>
          <p:nvPr>
            <p:ph type="body" sz="quarter" idx="10"/>
          </p:nvPr>
        </p:nvSpPr>
        <p:spPr/>
        <p:txBody>
          <a:bodyPr>
            <a:normAutofit/>
          </a:bodyPr>
          <a:lstStyle/>
          <a:p>
            <a:r>
              <a:rPr lang="es-ES" dirty="0"/>
              <a:t>Identifica elementos de texto conocidos y no conocidos</a:t>
            </a:r>
          </a:p>
          <a:p>
            <a:endParaRPr lang="en-US" dirty="0"/>
          </a:p>
        </p:txBody>
      </p:sp>
      <p:sp>
        <p:nvSpPr>
          <p:cNvPr id="3" name="Marcador de contenido 2">
            <a:extLst>
              <a:ext uri="{FF2B5EF4-FFF2-40B4-BE49-F238E27FC236}">
                <a16:creationId xmlns:a16="http://schemas.microsoft.com/office/drawing/2014/main" id="{7F62B5FA-2F94-4043-8692-40D9B8A3EFF7}"/>
              </a:ext>
            </a:extLst>
          </p:cNvPr>
          <p:cNvSpPr>
            <a:spLocks noGrp="1"/>
          </p:cNvSpPr>
          <p:nvPr>
            <p:ph idx="4294967295"/>
          </p:nvPr>
        </p:nvSpPr>
        <p:spPr>
          <a:xfrm>
            <a:off x="2908300" y="2987675"/>
            <a:ext cx="9283700" cy="3327400"/>
          </a:xfrm>
        </p:spPr>
        <p:txBody>
          <a:bodyPr>
            <a:normAutofit/>
          </a:bodyPr>
          <a:lstStyle/>
          <a:p>
            <a:pPr lvl="1"/>
            <a:endParaRPr lang="es-ES" dirty="0"/>
          </a:p>
          <a:p>
            <a:pPr lvl="1"/>
            <a:endParaRPr lang="es-ES" dirty="0"/>
          </a:p>
        </p:txBody>
      </p:sp>
      <p:pic>
        <p:nvPicPr>
          <p:cNvPr id="7" name="Imagen 6">
            <a:extLst>
              <a:ext uri="{FF2B5EF4-FFF2-40B4-BE49-F238E27FC236}">
                <a16:creationId xmlns:a16="http://schemas.microsoft.com/office/drawing/2014/main" id="{FF6BF215-A6E8-42F9-9FB7-F8EEC33E741A}"/>
              </a:ext>
            </a:extLst>
          </p:cNvPr>
          <p:cNvPicPr>
            <a:picLocks noChangeAspect="1"/>
          </p:cNvPicPr>
          <p:nvPr/>
        </p:nvPicPr>
        <p:blipFill>
          <a:blip r:embed="rId2"/>
          <a:stretch>
            <a:fillRect/>
          </a:stretch>
        </p:blipFill>
        <p:spPr>
          <a:xfrm>
            <a:off x="9498636" y="1514501"/>
            <a:ext cx="514317" cy="476219"/>
          </a:xfrm>
          <a:prstGeom prst="rect">
            <a:avLst/>
          </a:prstGeom>
        </p:spPr>
      </p:pic>
      <p:pic>
        <p:nvPicPr>
          <p:cNvPr id="9" name="Imagen 8">
            <a:extLst>
              <a:ext uri="{FF2B5EF4-FFF2-40B4-BE49-F238E27FC236}">
                <a16:creationId xmlns:a16="http://schemas.microsoft.com/office/drawing/2014/main" id="{AFAADFD3-2FE2-4D69-AECC-2B47D88455FA}"/>
              </a:ext>
            </a:extLst>
          </p:cNvPr>
          <p:cNvPicPr>
            <a:picLocks noChangeAspect="1"/>
          </p:cNvPicPr>
          <p:nvPr/>
        </p:nvPicPr>
        <p:blipFill>
          <a:blip r:embed="rId3"/>
          <a:stretch>
            <a:fillRect/>
          </a:stretch>
        </p:blipFill>
        <p:spPr>
          <a:xfrm>
            <a:off x="2516628" y="2585692"/>
            <a:ext cx="3085899" cy="1962023"/>
          </a:xfrm>
          <a:prstGeom prst="rect">
            <a:avLst/>
          </a:prstGeom>
        </p:spPr>
      </p:pic>
      <p:pic>
        <p:nvPicPr>
          <p:cNvPr id="10" name="Imagen 9">
            <a:extLst>
              <a:ext uri="{FF2B5EF4-FFF2-40B4-BE49-F238E27FC236}">
                <a16:creationId xmlns:a16="http://schemas.microsoft.com/office/drawing/2014/main" id="{A4183DF6-2401-4964-80AE-FC4F36BA491C}"/>
              </a:ext>
            </a:extLst>
          </p:cNvPr>
          <p:cNvPicPr>
            <a:picLocks noChangeAspect="1"/>
          </p:cNvPicPr>
          <p:nvPr/>
        </p:nvPicPr>
        <p:blipFill>
          <a:blip r:embed="rId4"/>
          <a:stretch>
            <a:fillRect/>
          </a:stretch>
        </p:blipFill>
        <p:spPr>
          <a:xfrm>
            <a:off x="6299418" y="2585692"/>
            <a:ext cx="2888653" cy="3041088"/>
          </a:xfrm>
          <a:prstGeom prst="rect">
            <a:avLst/>
          </a:prstGeom>
        </p:spPr>
      </p:pic>
    </p:spTree>
    <p:extLst>
      <p:ext uri="{BB962C8B-B14F-4D97-AF65-F5344CB8AC3E}">
        <p14:creationId xmlns:p14="http://schemas.microsoft.com/office/powerpoint/2010/main" val="4114672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Machine </a:t>
            </a:r>
            <a:r>
              <a:rPr lang="en-US" dirty="0"/>
              <a:t>Learning </a:t>
            </a:r>
            <a:r>
              <a:rPr lang="es-ES" dirty="0"/>
              <a:t>en</a:t>
            </a:r>
            <a:r>
              <a:rPr lang="en-US" dirty="0"/>
              <a:t> Power BI – Q&amp;A</a:t>
            </a:r>
          </a:p>
        </p:txBody>
      </p:sp>
      <p:sp>
        <p:nvSpPr>
          <p:cNvPr id="7" name="Marcador de texto 6">
            <a:extLst>
              <a:ext uri="{FF2B5EF4-FFF2-40B4-BE49-F238E27FC236}">
                <a16:creationId xmlns:a16="http://schemas.microsoft.com/office/drawing/2014/main" id="{E6F06AD4-A94F-4505-9860-811D7AAFA1E9}"/>
              </a:ext>
            </a:extLst>
          </p:cNvPr>
          <p:cNvSpPr>
            <a:spLocks noGrp="1"/>
          </p:cNvSpPr>
          <p:nvPr>
            <p:ph type="body" sz="quarter" idx="10"/>
          </p:nvPr>
        </p:nvSpPr>
        <p:spPr/>
        <p:txBody>
          <a:bodyPr>
            <a:normAutofit/>
          </a:bodyPr>
          <a:lstStyle/>
          <a:p>
            <a:r>
              <a:rPr lang="es-ES" dirty="0"/>
              <a:t>Está capacitado para entrenar  y enriquecer el modelo</a:t>
            </a:r>
          </a:p>
          <a:p>
            <a:endParaRPr lang="en-US" dirty="0"/>
          </a:p>
        </p:txBody>
      </p:sp>
      <p:sp>
        <p:nvSpPr>
          <p:cNvPr id="3" name="Marcador de contenido 2">
            <a:extLst>
              <a:ext uri="{FF2B5EF4-FFF2-40B4-BE49-F238E27FC236}">
                <a16:creationId xmlns:a16="http://schemas.microsoft.com/office/drawing/2014/main" id="{7F62B5FA-2F94-4043-8692-40D9B8A3EFF7}"/>
              </a:ext>
            </a:extLst>
          </p:cNvPr>
          <p:cNvSpPr>
            <a:spLocks noGrp="1"/>
          </p:cNvSpPr>
          <p:nvPr>
            <p:ph idx="4294967295"/>
          </p:nvPr>
        </p:nvSpPr>
        <p:spPr>
          <a:xfrm>
            <a:off x="2908300" y="2987675"/>
            <a:ext cx="9283700" cy="3327400"/>
          </a:xfrm>
        </p:spPr>
        <p:txBody>
          <a:bodyPr>
            <a:normAutofit/>
          </a:bodyPr>
          <a:lstStyle/>
          <a:p>
            <a:pPr lvl="1"/>
            <a:endParaRPr lang="es-ES" dirty="0"/>
          </a:p>
          <a:p>
            <a:pPr lvl="1"/>
            <a:endParaRPr lang="es-ES" dirty="0"/>
          </a:p>
        </p:txBody>
      </p:sp>
      <p:pic>
        <p:nvPicPr>
          <p:cNvPr id="4" name="Imagen 3">
            <a:extLst>
              <a:ext uri="{FF2B5EF4-FFF2-40B4-BE49-F238E27FC236}">
                <a16:creationId xmlns:a16="http://schemas.microsoft.com/office/drawing/2014/main" id="{FD317DC1-A278-4050-A123-4047B42022FD}"/>
              </a:ext>
            </a:extLst>
          </p:cNvPr>
          <p:cNvPicPr>
            <a:picLocks noChangeAspect="1"/>
          </p:cNvPicPr>
          <p:nvPr/>
        </p:nvPicPr>
        <p:blipFill>
          <a:blip r:embed="rId3"/>
          <a:stretch>
            <a:fillRect/>
          </a:stretch>
        </p:blipFill>
        <p:spPr>
          <a:xfrm>
            <a:off x="682246" y="2391900"/>
            <a:ext cx="3768568" cy="2687975"/>
          </a:xfrm>
          <a:prstGeom prst="rect">
            <a:avLst/>
          </a:prstGeom>
        </p:spPr>
      </p:pic>
      <p:pic>
        <p:nvPicPr>
          <p:cNvPr id="5" name="Imagen 4">
            <a:extLst>
              <a:ext uri="{FF2B5EF4-FFF2-40B4-BE49-F238E27FC236}">
                <a16:creationId xmlns:a16="http://schemas.microsoft.com/office/drawing/2014/main" id="{FB9A6F40-E33E-47FF-8D2B-80A19B55D73C}"/>
              </a:ext>
            </a:extLst>
          </p:cNvPr>
          <p:cNvPicPr>
            <a:picLocks noChangeAspect="1"/>
          </p:cNvPicPr>
          <p:nvPr/>
        </p:nvPicPr>
        <p:blipFill>
          <a:blip r:embed="rId4"/>
          <a:stretch>
            <a:fillRect/>
          </a:stretch>
        </p:blipFill>
        <p:spPr>
          <a:xfrm>
            <a:off x="4901470" y="2389664"/>
            <a:ext cx="5297359" cy="2245239"/>
          </a:xfrm>
          <a:prstGeom prst="rect">
            <a:avLst/>
          </a:prstGeom>
        </p:spPr>
      </p:pic>
      <p:pic>
        <p:nvPicPr>
          <p:cNvPr id="6" name="Imagen 5">
            <a:extLst>
              <a:ext uri="{FF2B5EF4-FFF2-40B4-BE49-F238E27FC236}">
                <a16:creationId xmlns:a16="http://schemas.microsoft.com/office/drawing/2014/main" id="{70AC3C0E-2446-4F3C-91B2-EBD893FC5F3B}"/>
              </a:ext>
            </a:extLst>
          </p:cNvPr>
          <p:cNvPicPr>
            <a:picLocks noChangeAspect="1"/>
          </p:cNvPicPr>
          <p:nvPr/>
        </p:nvPicPr>
        <p:blipFill>
          <a:blip r:embed="rId5"/>
          <a:stretch>
            <a:fillRect/>
          </a:stretch>
        </p:blipFill>
        <p:spPr>
          <a:xfrm>
            <a:off x="4762962" y="4705265"/>
            <a:ext cx="5187164" cy="1609810"/>
          </a:xfrm>
          <a:prstGeom prst="rect">
            <a:avLst/>
          </a:prstGeom>
        </p:spPr>
      </p:pic>
    </p:spTree>
    <p:extLst>
      <p:ext uri="{BB962C8B-B14F-4D97-AF65-F5344CB8AC3E}">
        <p14:creationId xmlns:p14="http://schemas.microsoft.com/office/powerpoint/2010/main" val="1754476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Machine </a:t>
            </a:r>
            <a:r>
              <a:rPr lang="en-US" dirty="0"/>
              <a:t>Learning </a:t>
            </a:r>
            <a:r>
              <a:rPr lang="es-ES" dirty="0"/>
              <a:t>en</a:t>
            </a:r>
            <a:r>
              <a:rPr lang="en-US" dirty="0"/>
              <a:t> Power BI – Q&amp;A</a:t>
            </a:r>
          </a:p>
        </p:txBody>
      </p:sp>
      <p:sp>
        <p:nvSpPr>
          <p:cNvPr id="4" name="Marcador de texto 3">
            <a:extLst>
              <a:ext uri="{FF2B5EF4-FFF2-40B4-BE49-F238E27FC236}">
                <a16:creationId xmlns:a16="http://schemas.microsoft.com/office/drawing/2014/main" id="{4CD976EE-DA3C-4EAB-9E2B-621DA0B6EAC1}"/>
              </a:ext>
            </a:extLst>
          </p:cNvPr>
          <p:cNvSpPr>
            <a:spLocks noGrp="1"/>
          </p:cNvSpPr>
          <p:nvPr>
            <p:ph type="body" sz="quarter" idx="10"/>
          </p:nvPr>
        </p:nvSpPr>
        <p:spPr/>
        <p:txBody>
          <a:bodyPr>
            <a:normAutofit/>
          </a:bodyPr>
          <a:lstStyle/>
          <a:p>
            <a:r>
              <a:rPr lang="es-ES" dirty="0"/>
              <a:t>Nuevos valores de aprendizaje</a:t>
            </a:r>
          </a:p>
          <a:p>
            <a:endParaRPr lang="en-US" dirty="0"/>
          </a:p>
        </p:txBody>
      </p:sp>
      <p:pic>
        <p:nvPicPr>
          <p:cNvPr id="7" name="Imagen 6">
            <a:extLst>
              <a:ext uri="{FF2B5EF4-FFF2-40B4-BE49-F238E27FC236}">
                <a16:creationId xmlns:a16="http://schemas.microsoft.com/office/drawing/2014/main" id="{A78BD8CF-FA62-4514-AB57-639EE6CA8EB9}"/>
              </a:ext>
            </a:extLst>
          </p:cNvPr>
          <p:cNvPicPr>
            <a:picLocks noChangeAspect="1"/>
          </p:cNvPicPr>
          <p:nvPr/>
        </p:nvPicPr>
        <p:blipFill>
          <a:blip r:embed="rId2"/>
          <a:stretch>
            <a:fillRect/>
          </a:stretch>
        </p:blipFill>
        <p:spPr>
          <a:xfrm>
            <a:off x="3773735" y="2339954"/>
            <a:ext cx="4426218" cy="3940618"/>
          </a:xfrm>
          <a:prstGeom prst="rect">
            <a:avLst/>
          </a:prstGeom>
        </p:spPr>
      </p:pic>
    </p:spTree>
    <p:extLst>
      <p:ext uri="{BB962C8B-B14F-4D97-AF65-F5344CB8AC3E}">
        <p14:creationId xmlns:p14="http://schemas.microsoft.com/office/powerpoint/2010/main" val="25566869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Machine </a:t>
            </a:r>
            <a:r>
              <a:rPr lang="en-US" dirty="0"/>
              <a:t>Learning </a:t>
            </a:r>
            <a:r>
              <a:rPr lang="es-ES" dirty="0"/>
              <a:t>en</a:t>
            </a:r>
            <a:r>
              <a:rPr lang="en-US" dirty="0"/>
              <a:t> Power BI – Q&amp;A</a:t>
            </a:r>
          </a:p>
        </p:txBody>
      </p:sp>
      <p:sp>
        <p:nvSpPr>
          <p:cNvPr id="4" name="Marcador de texto 3">
            <a:extLst>
              <a:ext uri="{FF2B5EF4-FFF2-40B4-BE49-F238E27FC236}">
                <a16:creationId xmlns:a16="http://schemas.microsoft.com/office/drawing/2014/main" id="{4CD976EE-DA3C-4EAB-9E2B-621DA0B6EAC1}"/>
              </a:ext>
            </a:extLst>
          </p:cNvPr>
          <p:cNvSpPr>
            <a:spLocks noGrp="1"/>
          </p:cNvSpPr>
          <p:nvPr>
            <p:ph type="body" sz="quarter" idx="10"/>
          </p:nvPr>
        </p:nvSpPr>
        <p:spPr/>
        <p:txBody>
          <a:bodyPr>
            <a:normAutofit/>
          </a:bodyPr>
          <a:lstStyle/>
          <a:p>
            <a:r>
              <a:rPr lang="es-ES" dirty="0"/>
              <a:t>Respuesta correcta a la pregunta</a:t>
            </a:r>
          </a:p>
          <a:p>
            <a:endParaRPr lang="en-US" dirty="0"/>
          </a:p>
        </p:txBody>
      </p:sp>
      <p:pic>
        <p:nvPicPr>
          <p:cNvPr id="3" name="Imagen 2">
            <a:extLst>
              <a:ext uri="{FF2B5EF4-FFF2-40B4-BE49-F238E27FC236}">
                <a16:creationId xmlns:a16="http://schemas.microsoft.com/office/drawing/2014/main" id="{C511CE21-EE11-414E-AEE4-C54F33D0A1F1}"/>
              </a:ext>
            </a:extLst>
          </p:cNvPr>
          <p:cNvPicPr>
            <a:picLocks noChangeAspect="1"/>
          </p:cNvPicPr>
          <p:nvPr/>
        </p:nvPicPr>
        <p:blipFill>
          <a:blip r:embed="rId2"/>
          <a:stretch>
            <a:fillRect/>
          </a:stretch>
        </p:blipFill>
        <p:spPr>
          <a:xfrm>
            <a:off x="1740626" y="2395351"/>
            <a:ext cx="8436428" cy="3147437"/>
          </a:xfrm>
          <a:prstGeom prst="rect">
            <a:avLst/>
          </a:prstGeom>
        </p:spPr>
      </p:pic>
    </p:spTree>
    <p:extLst>
      <p:ext uri="{BB962C8B-B14F-4D97-AF65-F5344CB8AC3E}">
        <p14:creationId xmlns:p14="http://schemas.microsoft.com/office/powerpoint/2010/main" val="9985024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C2B68-308E-4C6F-8BFD-F2DFE48D0BE6}"/>
              </a:ext>
            </a:extLst>
          </p:cNvPr>
          <p:cNvSpPr>
            <a:spLocks noGrp="1"/>
          </p:cNvSpPr>
          <p:nvPr>
            <p:ph type="title"/>
          </p:nvPr>
        </p:nvSpPr>
        <p:spPr/>
        <p:txBody>
          <a:bodyPr/>
          <a:lstStyle/>
          <a:p>
            <a:r>
              <a:rPr lang="es-ES" dirty="0"/>
              <a:t>Esquema Jerárquico o árbol de descomposición</a:t>
            </a:r>
          </a:p>
        </p:txBody>
      </p:sp>
      <p:sp>
        <p:nvSpPr>
          <p:cNvPr id="5" name="Marcador de texto 4">
            <a:extLst>
              <a:ext uri="{FF2B5EF4-FFF2-40B4-BE49-F238E27FC236}">
                <a16:creationId xmlns:a16="http://schemas.microsoft.com/office/drawing/2014/main" id="{101B9E79-BDC5-40EC-8904-8675E2B0BFF6}"/>
              </a:ext>
            </a:extLst>
          </p:cNvPr>
          <p:cNvSpPr>
            <a:spLocks noGrp="1"/>
          </p:cNvSpPr>
          <p:nvPr>
            <p:ph type="body" sz="quarter" idx="10"/>
          </p:nvPr>
        </p:nvSpPr>
        <p:spPr/>
        <p:txBody>
          <a:bodyPr>
            <a:normAutofit/>
          </a:bodyPr>
          <a:lstStyle/>
          <a:p>
            <a:r>
              <a:rPr lang="es-ES" dirty="0"/>
              <a:t>Con análisis de valores altos, bajos o alfabético</a:t>
            </a:r>
            <a:endParaRPr lang="en-US" dirty="0"/>
          </a:p>
        </p:txBody>
      </p:sp>
      <p:pic>
        <p:nvPicPr>
          <p:cNvPr id="6" name="Imagen 5">
            <a:extLst>
              <a:ext uri="{FF2B5EF4-FFF2-40B4-BE49-F238E27FC236}">
                <a16:creationId xmlns:a16="http://schemas.microsoft.com/office/drawing/2014/main" id="{2C3B3FC6-5990-427A-882B-EE941579CD54}"/>
              </a:ext>
            </a:extLst>
          </p:cNvPr>
          <p:cNvPicPr>
            <a:picLocks noChangeAspect="1"/>
          </p:cNvPicPr>
          <p:nvPr/>
        </p:nvPicPr>
        <p:blipFill>
          <a:blip r:embed="rId2"/>
          <a:stretch>
            <a:fillRect/>
          </a:stretch>
        </p:blipFill>
        <p:spPr>
          <a:xfrm>
            <a:off x="1381640" y="2327028"/>
            <a:ext cx="4711820" cy="3666318"/>
          </a:xfrm>
          <a:prstGeom prst="rect">
            <a:avLst/>
          </a:prstGeom>
        </p:spPr>
      </p:pic>
      <p:pic>
        <p:nvPicPr>
          <p:cNvPr id="7" name="Imagen 6">
            <a:extLst>
              <a:ext uri="{FF2B5EF4-FFF2-40B4-BE49-F238E27FC236}">
                <a16:creationId xmlns:a16="http://schemas.microsoft.com/office/drawing/2014/main" id="{EF81882C-0F08-4E7D-8F13-223040F9C510}"/>
              </a:ext>
            </a:extLst>
          </p:cNvPr>
          <p:cNvPicPr>
            <a:picLocks noChangeAspect="1"/>
          </p:cNvPicPr>
          <p:nvPr/>
        </p:nvPicPr>
        <p:blipFill>
          <a:blip r:embed="rId3"/>
          <a:stretch>
            <a:fillRect/>
          </a:stretch>
        </p:blipFill>
        <p:spPr>
          <a:xfrm>
            <a:off x="6724293" y="2327028"/>
            <a:ext cx="2390620" cy="3324009"/>
          </a:xfrm>
          <a:prstGeom prst="rect">
            <a:avLst/>
          </a:prstGeom>
        </p:spPr>
      </p:pic>
    </p:spTree>
    <p:extLst>
      <p:ext uri="{BB962C8B-B14F-4D97-AF65-F5344CB8AC3E}">
        <p14:creationId xmlns:p14="http://schemas.microsoft.com/office/powerpoint/2010/main" val="42907323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C2B68-308E-4C6F-8BFD-F2DFE48D0BE6}"/>
              </a:ext>
            </a:extLst>
          </p:cNvPr>
          <p:cNvSpPr>
            <a:spLocks noGrp="1"/>
          </p:cNvSpPr>
          <p:nvPr>
            <p:ph type="title"/>
          </p:nvPr>
        </p:nvSpPr>
        <p:spPr/>
        <p:txBody>
          <a:bodyPr/>
          <a:lstStyle/>
          <a:p>
            <a:r>
              <a:rPr lang="es-ES" dirty="0"/>
              <a:t>Influenciadores clave</a:t>
            </a:r>
          </a:p>
        </p:txBody>
      </p:sp>
      <p:sp>
        <p:nvSpPr>
          <p:cNvPr id="6" name="Marcador de texto 5">
            <a:extLst>
              <a:ext uri="{FF2B5EF4-FFF2-40B4-BE49-F238E27FC236}">
                <a16:creationId xmlns:a16="http://schemas.microsoft.com/office/drawing/2014/main" id="{77E9C43F-3103-459B-8CC4-58CDCB323FE3}"/>
              </a:ext>
            </a:extLst>
          </p:cNvPr>
          <p:cNvSpPr>
            <a:spLocks noGrp="1"/>
          </p:cNvSpPr>
          <p:nvPr>
            <p:ph type="body" sz="quarter" idx="10"/>
          </p:nvPr>
        </p:nvSpPr>
        <p:spPr/>
        <p:txBody>
          <a:bodyPr>
            <a:normAutofit/>
          </a:bodyPr>
          <a:lstStyle/>
          <a:p>
            <a:r>
              <a:rPr lang="es-ES" dirty="0"/>
              <a:t>Busca las columnas que más favorecen el cambio</a:t>
            </a:r>
          </a:p>
          <a:p>
            <a:endParaRPr lang="en-US" dirty="0"/>
          </a:p>
        </p:txBody>
      </p:sp>
      <p:sp>
        <p:nvSpPr>
          <p:cNvPr id="3" name="Marcador de contenido 2">
            <a:extLst>
              <a:ext uri="{FF2B5EF4-FFF2-40B4-BE49-F238E27FC236}">
                <a16:creationId xmlns:a16="http://schemas.microsoft.com/office/drawing/2014/main" id="{FB245426-AE84-41D3-9446-D3B5080BDD8D}"/>
              </a:ext>
            </a:extLst>
          </p:cNvPr>
          <p:cNvSpPr>
            <a:spLocks noGrp="1"/>
          </p:cNvSpPr>
          <p:nvPr>
            <p:ph idx="4294967295"/>
          </p:nvPr>
        </p:nvSpPr>
        <p:spPr>
          <a:xfrm>
            <a:off x="2908300" y="2987675"/>
            <a:ext cx="9283700" cy="3327400"/>
          </a:xfrm>
        </p:spPr>
        <p:txBody>
          <a:bodyPr/>
          <a:lstStyle/>
          <a:p>
            <a:endParaRPr lang="es-ES" dirty="0"/>
          </a:p>
          <a:p>
            <a:endParaRPr lang="en-US" dirty="0"/>
          </a:p>
        </p:txBody>
      </p:sp>
      <p:pic>
        <p:nvPicPr>
          <p:cNvPr id="7" name="Imagen 6">
            <a:extLst>
              <a:ext uri="{FF2B5EF4-FFF2-40B4-BE49-F238E27FC236}">
                <a16:creationId xmlns:a16="http://schemas.microsoft.com/office/drawing/2014/main" id="{3180CA8D-C319-414A-98EB-11AB6B3139C5}"/>
              </a:ext>
            </a:extLst>
          </p:cNvPr>
          <p:cNvPicPr>
            <a:picLocks noChangeAspect="1"/>
          </p:cNvPicPr>
          <p:nvPr/>
        </p:nvPicPr>
        <p:blipFill>
          <a:blip r:embed="rId3"/>
          <a:stretch>
            <a:fillRect/>
          </a:stretch>
        </p:blipFill>
        <p:spPr>
          <a:xfrm>
            <a:off x="965381" y="2345916"/>
            <a:ext cx="1219625" cy="2459408"/>
          </a:xfrm>
          <a:prstGeom prst="rect">
            <a:avLst/>
          </a:prstGeom>
        </p:spPr>
      </p:pic>
      <p:pic>
        <p:nvPicPr>
          <p:cNvPr id="8" name="Imagen 7">
            <a:extLst>
              <a:ext uri="{FF2B5EF4-FFF2-40B4-BE49-F238E27FC236}">
                <a16:creationId xmlns:a16="http://schemas.microsoft.com/office/drawing/2014/main" id="{15114E16-8109-402C-8644-44794A2EF654}"/>
              </a:ext>
            </a:extLst>
          </p:cNvPr>
          <p:cNvPicPr>
            <a:picLocks noChangeAspect="1"/>
          </p:cNvPicPr>
          <p:nvPr/>
        </p:nvPicPr>
        <p:blipFill>
          <a:blip r:embed="rId4"/>
          <a:stretch>
            <a:fillRect/>
          </a:stretch>
        </p:blipFill>
        <p:spPr>
          <a:xfrm>
            <a:off x="6770833" y="2345916"/>
            <a:ext cx="4238625" cy="3143250"/>
          </a:xfrm>
          <a:prstGeom prst="rect">
            <a:avLst/>
          </a:prstGeom>
        </p:spPr>
      </p:pic>
      <p:pic>
        <p:nvPicPr>
          <p:cNvPr id="9" name="Imagen 8">
            <a:extLst>
              <a:ext uri="{FF2B5EF4-FFF2-40B4-BE49-F238E27FC236}">
                <a16:creationId xmlns:a16="http://schemas.microsoft.com/office/drawing/2014/main" id="{ACB4D4AE-F58A-4567-B62E-46D10B1C3946}"/>
              </a:ext>
            </a:extLst>
          </p:cNvPr>
          <p:cNvPicPr>
            <a:picLocks noChangeAspect="1"/>
          </p:cNvPicPr>
          <p:nvPr/>
        </p:nvPicPr>
        <p:blipFill>
          <a:blip r:embed="rId5"/>
          <a:stretch>
            <a:fillRect/>
          </a:stretch>
        </p:blipFill>
        <p:spPr>
          <a:xfrm>
            <a:off x="2317977" y="2345916"/>
            <a:ext cx="4148138" cy="3133725"/>
          </a:xfrm>
          <a:prstGeom prst="rect">
            <a:avLst/>
          </a:prstGeom>
        </p:spPr>
      </p:pic>
    </p:spTree>
    <p:extLst>
      <p:ext uri="{BB962C8B-B14F-4D97-AF65-F5344CB8AC3E}">
        <p14:creationId xmlns:p14="http://schemas.microsoft.com/office/powerpoint/2010/main" val="477309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a:xfrm>
            <a:off x="2421082" y="3079376"/>
            <a:ext cx="7349836" cy="1107996"/>
          </a:xfrm>
        </p:spPr>
        <p:txBody>
          <a:bodyPr/>
          <a:lstStyle/>
          <a:p>
            <a:r>
              <a:rPr lang="es-ES" dirty="0"/>
              <a:t>Power BI más el poder de R y Python</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2409392541"/>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Power BI vs R &amp; Python</a:t>
            </a:r>
            <a:endParaRPr lang="en-US" dirty="0"/>
          </a:p>
        </p:txBody>
      </p:sp>
      <p:sp>
        <p:nvSpPr>
          <p:cNvPr id="7" name="Content Placeholder 6"/>
          <p:cNvSpPr>
            <a:spLocks noGrp="1"/>
          </p:cNvSpPr>
          <p:nvPr>
            <p:ph idx="4294967295"/>
          </p:nvPr>
        </p:nvSpPr>
        <p:spPr>
          <a:xfrm>
            <a:off x="826008" y="1706254"/>
            <a:ext cx="5364480" cy="3576638"/>
          </a:xfrm>
        </p:spPr>
        <p:txBody>
          <a:bodyPr>
            <a:normAutofit lnSpcReduction="10000"/>
          </a:bodyPr>
          <a:lstStyle/>
          <a:p>
            <a:r>
              <a:rPr lang="es-ES" dirty="0"/>
              <a:t>¿Cómo vamos en ventas, costes, beneficios?</a:t>
            </a:r>
          </a:p>
          <a:p>
            <a:r>
              <a:rPr lang="es-ES" dirty="0"/>
              <a:t>¿Cómo es el desempeño de nuestro negocio?</a:t>
            </a:r>
          </a:p>
          <a:p>
            <a:r>
              <a:rPr lang="es-ES" dirty="0"/>
              <a:t>¿Cuál es la tendencia de nuestro rendimiento y cómo se compara con períodos de tiempo similares en el pasado? </a:t>
            </a:r>
            <a:endParaRPr lang="en-US" dirty="0"/>
          </a:p>
        </p:txBody>
      </p:sp>
      <p:sp>
        <p:nvSpPr>
          <p:cNvPr id="5" name="Content Placeholder 4"/>
          <p:cNvSpPr>
            <a:spLocks noGrp="1"/>
          </p:cNvSpPr>
          <p:nvPr>
            <p:ph idx="4294967295"/>
          </p:nvPr>
        </p:nvSpPr>
        <p:spPr>
          <a:xfrm>
            <a:off x="6403844" y="1640681"/>
            <a:ext cx="5568839" cy="3576637"/>
          </a:xfrm>
        </p:spPr>
        <p:txBody>
          <a:bodyPr/>
          <a:lstStyle/>
          <a:p>
            <a:r>
              <a:rPr lang="es-ES" dirty="0"/>
              <a:t>¿Existe una diferencia estadísticamente significativa entre dos o más factores que podríamos utilizar, o que ya estamos utilizando?</a:t>
            </a:r>
          </a:p>
          <a:p>
            <a:r>
              <a:rPr lang="es-ES" dirty="0"/>
              <a:t>¿Está nuestro proceso, a día de hoy, controlado estadísticamente?</a:t>
            </a:r>
            <a:endParaRPr lang="en-US" dirty="0"/>
          </a:p>
        </p:txBody>
      </p:sp>
      <p:pic>
        <p:nvPicPr>
          <p:cNvPr id="10" name="Imagen 9">
            <a:extLst>
              <a:ext uri="{FF2B5EF4-FFF2-40B4-BE49-F238E27FC236}">
                <a16:creationId xmlns:a16="http://schemas.microsoft.com/office/drawing/2014/main" id="{44D0338A-89E0-44F4-B2F9-A6326F335919}"/>
              </a:ext>
            </a:extLst>
          </p:cNvPr>
          <p:cNvPicPr>
            <a:picLocks noChangeAspect="1"/>
          </p:cNvPicPr>
          <p:nvPr/>
        </p:nvPicPr>
        <p:blipFill>
          <a:blip r:embed="rId2"/>
          <a:stretch>
            <a:fillRect/>
          </a:stretch>
        </p:blipFill>
        <p:spPr>
          <a:xfrm>
            <a:off x="4935399" y="5217318"/>
            <a:ext cx="695325" cy="714375"/>
          </a:xfrm>
          <a:prstGeom prst="rect">
            <a:avLst/>
          </a:prstGeom>
        </p:spPr>
      </p:pic>
      <p:pic>
        <p:nvPicPr>
          <p:cNvPr id="11" name="Imagen 10">
            <a:extLst>
              <a:ext uri="{FF2B5EF4-FFF2-40B4-BE49-F238E27FC236}">
                <a16:creationId xmlns:a16="http://schemas.microsoft.com/office/drawing/2014/main" id="{13F60C29-ECE3-4CF3-9C22-7AE4F629EA7F}"/>
              </a:ext>
            </a:extLst>
          </p:cNvPr>
          <p:cNvPicPr>
            <a:picLocks noChangeAspect="1"/>
          </p:cNvPicPr>
          <p:nvPr/>
        </p:nvPicPr>
        <p:blipFill>
          <a:blip r:embed="rId3"/>
          <a:stretch>
            <a:fillRect/>
          </a:stretch>
        </p:blipFill>
        <p:spPr>
          <a:xfrm>
            <a:off x="6561278" y="5217318"/>
            <a:ext cx="1951643" cy="714375"/>
          </a:xfrm>
          <a:prstGeom prst="rect">
            <a:avLst/>
          </a:prstGeom>
        </p:spPr>
      </p:pic>
      <p:sp>
        <p:nvSpPr>
          <p:cNvPr id="9" name="Text Placeholder 5">
            <a:extLst>
              <a:ext uri="{FF2B5EF4-FFF2-40B4-BE49-F238E27FC236}">
                <a16:creationId xmlns:a16="http://schemas.microsoft.com/office/drawing/2014/main" id="{0470E44C-2658-43AA-9568-79794795720E}"/>
              </a:ext>
            </a:extLst>
          </p:cNvPr>
          <p:cNvSpPr txBox="1">
            <a:spLocks/>
          </p:cNvSpPr>
          <p:nvPr/>
        </p:nvSpPr>
        <p:spPr>
          <a:xfrm>
            <a:off x="1041400" y="1096711"/>
            <a:ext cx="5054600" cy="369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Desde Power BI</a:t>
            </a:r>
            <a:endParaRPr lang="en-US" dirty="0"/>
          </a:p>
        </p:txBody>
      </p:sp>
      <p:sp>
        <p:nvSpPr>
          <p:cNvPr id="12" name="Text Placeholder 5">
            <a:extLst>
              <a:ext uri="{FF2B5EF4-FFF2-40B4-BE49-F238E27FC236}">
                <a16:creationId xmlns:a16="http://schemas.microsoft.com/office/drawing/2014/main" id="{BD57FF14-8B38-4D61-90C9-B0D8CAB813BE}"/>
              </a:ext>
            </a:extLst>
          </p:cNvPr>
          <p:cNvSpPr txBox="1">
            <a:spLocks/>
          </p:cNvSpPr>
          <p:nvPr/>
        </p:nvSpPr>
        <p:spPr>
          <a:xfrm>
            <a:off x="6918083" y="1096711"/>
            <a:ext cx="505460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Desde R y Python</a:t>
            </a:r>
            <a:endParaRPr lang="en-US" dirty="0"/>
          </a:p>
        </p:txBody>
      </p:sp>
    </p:spTree>
    <p:extLst>
      <p:ext uri="{BB962C8B-B14F-4D97-AF65-F5344CB8AC3E}">
        <p14:creationId xmlns:p14="http://schemas.microsoft.com/office/powerpoint/2010/main" val="4237188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081188"/>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Power BI vs R &amp; Python</a:t>
            </a:r>
            <a:endParaRPr lang="en-US" dirty="0"/>
          </a:p>
        </p:txBody>
      </p:sp>
      <p:sp>
        <p:nvSpPr>
          <p:cNvPr id="7" name="Content Placeholder 6"/>
          <p:cNvSpPr>
            <a:spLocks noGrp="1"/>
          </p:cNvSpPr>
          <p:nvPr>
            <p:ph idx="4294967295"/>
          </p:nvPr>
        </p:nvSpPr>
        <p:spPr>
          <a:xfrm>
            <a:off x="369776" y="1565637"/>
            <a:ext cx="5921296" cy="3576638"/>
          </a:xfrm>
        </p:spPr>
        <p:txBody>
          <a:bodyPr/>
          <a:lstStyle/>
          <a:p>
            <a:r>
              <a:rPr lang="es-ES" dirty="0"/>
              <a:t>¿Podemos identificar alguna correlación aparente entre el rendimiento y otras variables?</a:t>
            </a:r>
          </a:p>
          <a:p>
            <a:r>
              <a:rPr lang="es-ES" dirty="0"/>
              <a:t>¿Hay valores atípicos de los que podamos aprender?</a:t>
            </a:r>
          </a:p>
          <a:p>
            <a:r>
              <a:rPr lang="es-ES" dirty="0"/>
              <a:t>¿Existen aún nuevas preguntas específicas que deberíamos hacernos?</a:t>
            </a:r>
            <a:endParaRPr lang="en-US" dirty="0"/>
          </a:p>
          <a:p>
            <a:endParaRPr lang="en-US" dirty="0"/>
          </a:p>
        </p:txBody>
      </p:sp>
      <p:sp>
        <p:nvSpPr>
          <p:cNvPr id="5" name="Content Placeholder 4"/>
          <p:cNvSpPr>
            <a:spLocks noGrp="1"/>
          </p:cNvSpPr>
          <p:nvPr>
            <p:ph idx="4294967295"/>
          </p:nvPr>
        </p:nvSpPr>
        <p:spPr>
          <a:xfrm>
            <a:off x="6364224" y="1640681"/>
            <a:ext cx="5334139" cy="3576638"/>
          </a:xfrm>
        </p:spPr>
        <p:txBody>
          <a:bodyPr>
            <a:normAutofit fontScale="92500"/>
          </a:bodyPr>
          <a:lstStyle/>
          <a:p>
            <a:r>
              <a:rPr lang="es-ES" dirty="0"/>
              <a:t>¿Qué distribución tiene nuestro flujo de datos?</a:t>
            </a:r>
          </a:p>
          <a:p>
            <a:r>
              <a:rPr lang="es-ES" dirty="0"/>
              <a:t>¿Podemos asumir que es una distribución normal?</a:t>
            </a:r>
          </a:p>
          <a:p>
            <a:r>
              <a:rPr lang="es-ES" dirty="0"/>
              <a:t>¿Tienen sentido nuestros datos?</a:t>
            </a:r>
          </a:p>
          <a:p>
            <a:r>
              <a:rPr lang="es-ES" dirty="0"/>
              <a:t>¿El sentido que tienen nuestros datos valida los modelos actuales?</a:t>
            </a:r>
            <a:endParaRPr lang="en-US" dirty="0"/>
          </a:p>
          <a:p>
            <a:endParaRPr lang="en-US" dirty="0"/>
          </a:p>
        </p:txBody>
      </p:sp>
      <p:sp>
        <p:nvSpPr>
          <p:cNvPr id="11" name="Text Placeholder 5">
            <a:extLst>
              <a:ext uri="{FF2B5EF4-FFF2-40B4-BE49-F238E27FC236}">
                <a16:creationId xmlns:a16="http://schemas.microsoft.com/office/drawing/2014/main" id="{17E14EE1-D7FF-404F-A623-0A3560843191}"/>
              </a:ext>
            </a:extLst>
          </p:cNvPr>
          <p:cNvSpPr txBox="1">
            <a:spLocks/>
          </p:cNvSpPr>
          <p:nvPr/>
        </p:nvSpPr>
        <p:spPr>
          <a:xfrm>
            <a:off x="1041400" y="1096711"/>
            <a:ext cx="5054600" cy="369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Desde Power BI</a:t>
            </a:r>
            <a:endParaRPr lang="en-US" dirty="0"/>
          </a:p>
        </p:txBody>
      </p:sp>
      <p:sp>
        <p:nvSpPr>
          <p:cNvPr id="12" name="Text Placeholder 5">
            <a:extLst>
              <a:ext uri="{FF2B5EF4-FFF2-40B4-BE49-F238E27FC236}">
                <a16:creationId xmlns:a16="http://schemas.microsoft.com/office/drawing/2014/main" id="{E57EE223-B68D-42D7-9214-5D9AA257CEAD}"/>
              </a:ext>
            </a:extLst>
          </p:cNvPr>
          <p:cNvSpPr txBox="1">
            <a:spLocks/>
          </p:cNvSpPr>
          <p:nvPr/>
        </p:nvSpPr>
        <p:spPr>
          <a:xfrm>
            <a:off x="6918083" y="1096711"/>
            <a:ext cx="505460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Desde R y Python</a:t>
            </a:r>
            <a:endParaRPr lang="en-US" dirty="0"/>
          </a:p>
        </p:txBody>
      </p:sp>
      <p:pic>
        <p:nvPicPr>
          <p:cNvPr id="13" name="Imagen 12">
            <a:extLst>
              <a:ext uri="{FF2B5EF4-FFF2-40B4-BE49-F238E27FC236}">
                <a16:creationId xmlns:a16="http://schemas.microsoft.com/office/drawing/2014/main" id="{86CF9C85-07DA-4DC8-901A-BABD380965CE}"/>
              </a:ext>
            </a:extLst>
          </p:cNvPr>
          <p:cNvPicPr>
            <a:picLocks noChangeAspect="1"/>
          </p:cNvPicPr>
          <p:nvPr/>
        </p:nvPicPr>
        <p:blipFill>
          <a:blip r:embed="rId2"/>
          <a:stretch>
            <a:fillRect/>
          </a:stretch>
        </p:blipFill>
        <p:spPr>
          <a:xfrm>
            <a:off x="4935399" y="5217318"/>
            <a:ext cx="695325" cy="714375"/>
          </a:xfrm>
          <a:prstGeom prst="rect">
            <a:avLst/>
          </a:prstGeom>
        </p:spPr>
      </p:pic>
      <p:pic>
        <p:nvPicPr>
          <p:cNvPr id="14" name="Imagen 13">
            <a:extLst>
              <a:ext uri="{FF2B5EF4-FFF2-40B4-BE49-F238E27FC236}">
                <a16:creationId xmlns:a16="http://schemas.microsoft.com/office/drawing/2014/main" id="{5D4C59CB-920B-4EAD-AC19-F4463F979EE3}"/>
              </a:ext>
            </a:extLst>
          </p:cNvPr>
          <p:cNvPicPr>
            <a:picLocks noChangeAspect="1"/>
          </p:cNvPicPr>
          <p:nvPr/>
        </p:nvPicPr>
        <p:blipFill>
          <a:blip r:embed="rId3"/>
          <a:stretch>
            <a:fillRect/>
          </a:stretch>
        </p:blipFill>
        <p:spPr>
          <a:xfrm>
            <a:off x="6561278" y="5217318"/>
            <a:ext cx="1951643" cy="714375"/>
          </a:xfrm>
          <a:prstGeom prst="rect">
            <a:avLst/>
          </a:prstGeom>
        </p:spPr>
      </p:pic>
    </p:spTree>
    <p:extLst>
      <p:ext uri="{BB962C8B-B14F-4D97-AF65-F5344CB8AC3E}">
        <p14:creationId xmlns:p14="http://schemas.microsoft.com/office/powerpoint/2010/main" val="1021103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D74C-BC4A-40CA-A84A-6CBDA66D4BED}"/>
              </a:ext>
            </a:extLst>
          </p:cNvPr>
          <p:cNvSpPr>
            <a:spLocks noGrp="1"/>
          </p:cNvSpPr>
          <p:nvPr>
            <p:ph type="title"/>
          </p:nvPr>
        </p:nvSpPr>
        <p:spPr/>
        <p:txBody>
          <a:bodyPr>
            <a:normAutofit fontScale="90000"/>
          </a:bodyPr>
          <a:lstStyle/>
          <a:p>
            <a:r>
              <a:rPr lang="es-ES" dirty="0"/>
              <a:t>¿Cómo realizar tareas analíticas no incluidas en Power BI?</a:t>
            </a:r>
          </a:p>
        </p:txBody>
      </p:sp>
      <p:sp>
        <p:nvSpPr>
          <p:cNvPr id="3" name="Content Placeholder 2">
            <a:extLst>
              <a:ext uri="{FF2B5EF4-FFF2-40B4-BE49-F238E27FC236}">
                <a16:creationId xmlns:a16="http://schemas.microsoft.com/office/drawing/2014/main" id="{BB222DB1-F6AE-497B-9E90-F2B95377DF18}"/>
              </a:ext>
            </a:extLst>
          </p:cNvPr>
          <p:cNvSpPr>
            <a:spLocks noGrp="1"/>
          </p:cNvSpPr>
          <p:nvPr>
            <p:ph type="body" sz="quarter" idx="10"/>
          </p:nvPr>
        </p:nvSpPr>
        <p:spPr/>
        <p:txBody>
          <a:bodyPr>
            <a:normAutofit/>
          </a:bodyPr>
          <a:lstStyle/>
          <a:p>
            <a:r>
              <a:rPr lang="es-ES" dirty="0"/>
              <a:t>Desarrollando o consumiendo R y Python en Power BI</a:t>
            </a:r>
            <a:endParaRPr lang="en-US" dirty="0"/>
          </a:p>
          <a:p>
            <a:endParaRPr lang="en-US" dirty="0"/>
          </a:p>
          <a:p>
            <a:endParaRPr lang="en-US" dirty="0"/>
          </a:p>
          <a:p>
            <a:endParaRPr lang="en-US" dirty="0"/>
          </a:p>
          <a:p>
            <a:endParaRPr lang="en-US" dirty="0"/>
          </a:p>
          <a:p>
            <a:endParaRPr lang="en-US" dirty="0"/>
          </a:p>
          <a:p>
            <a:endParaRPr lang="en-US" dirty="0"/>
          </a:p>
        </p:txBody>
      </p:sp>
      <p:pic>
        <p:nvPicPr>
          <p:cNvPr id="4" name="Imagen 3">
            <a:extLst>
              <a:ext uri="{FF2B5EF4-FFF2-40B4-BE49-F238E27FC236}">
                <a16:creationId xmlns:a16="http://schemas.microsoft.com/office/drawing/2014/main" id="{9CC21C45-7EAC-4301-8854-3FC2981455CE}"/>
              </a:ext>
            </a:extLst>
          </p:cNvPr>
          <p:cNvPicPr>
            <a:picLocks noChangeAspect="1"/>
          </p:cNvPicPr>
          <p:nvPr/>
        </p:nvPicPr>
        <p:blipFill>
          <a:blip r:embed="rId3"/>
          <a:stretch>
            <a:fillRect/>
          </a:stretch>
        </p:blipFill>
        <p:spPr>
          <a:xfrm>
            <a:off x="1552289" y="2267339"/>
            <a:ext cx="3773883" cy="3785696"/>
          </a:xfrm>
          <a:prstGeom prst="rect">
            <a:avLst/>
          </a:prstGeom>
        </p:spPr>
      </p:pic>
      <p:pic>
        <p:nvPicPr>
          <p:cNvPr id="5" name="Imagen 4">
            <a:extLst>
              <a:ext uri="{FF2B5EF4-FFF2-40B4-BE49-F238E27FC236}">
                <a16:creationId xmlns:a16="http://schemas.microsoft.com/office/drawing/2014/main" id="{BB03153B-E9B1-4A7E-BB06-13094E9CDBAA}"/>
              </a:ext>
            </a:extLst>
          </p:cNvPr>
          <p:cNvPicPr>
            <a:picLocks noChangeAspect="1"/>
          </p:cNvPicPr>
          <p:nvPr/>
        </p:nvPicPr>
        <p:blipFill>
          <a:blip r:embed="rId4"/>
          <a:stretch>
            <a:fillRect/>
          </a:stretch>
        </p:blipFill>
        <p:spPr>
          <a:xfrm>
            <a:off x="6172494" y="2267339"/>
            <a:ext cx="3340320" cy="3785696"/>
          </a:xfrm>
          <a:prstGeom prst="rect">
            <a:avLst/>
          </a:prstGeom>
        </p:spPr>
      </p:pic>
    </p:spTree>
    <p:extLst>
      <p:ext uri="{BB962C8B-B14F-4D97-AF65-F5344CB8AC3E}">
        <p14:creationId xmlns:p14="http://schemas.microsoft.com/office/powerpoint/2010/main" val="4257839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Power BI más el poder de R y Python</a:t>
            </a:r>
          </a:p>
        </p:txBody>
      </p:sp>
      <p:sp>
        <p:nvSpPr>
          <p:cNvPr id="3" name="Marcador de contenido 2">
            <a:extLst>
              <a:ext uri="{FF2B5EF4-FFF2-40B4-BE49-F238E27FC236}">
                <a16:creationId xmlns:a16="http://schemas.microsoft.com/office/drawing/2014/main" id="{7F62B5FA-2F94-4043-8692-40D9B8A3EFF7}"/>
              </a:ext>
            </a:extLst>
          </p:cNvPr>
          <p:cNvSpPr>
            <a:spLocks noGrp="1"/>
          </p:cNvSpPr>
          <p:nvPr>
            <p:ph type="body" sz="quarter" idx="10"/>
          </p:nvPr>
        </p:nvSpPr>
        <p:spPr/>
        <p:txBody>
          <a:bodyPr/>
          <a:lstStyle/>
          <a:p>
            <a:r>
              <a:rPr lang="es-ES" dirty="0"/>
              <a:t>Obtener datos</a:t>
            </a:r>
          </a:p>
          <a:p>
            <a:r>
              <a:rPr lang="es-ES" dirty="0"/>
              <a:t>Transformar datos, limpiar</a:t>
            </a:r>
          </a:p>
          <a:p>
            <a:r>
              <a:rPr lang="es-ES" dirty="0"/>
              <a:t>Transformar datos, incorporar análisis estadístico, algoritmos</a:t>
            </a:r>
          </a:p>
          <a:p>
            <a:r>
              <a:rPr lang="es-ES" dirty="0"/>
              <a:t>Visualizar con código R y Python</a:t>
            </a:r>
          </a:p>
          <a:p>
            <a:r>
              <a:rPr lang="es-ES" dirty="0"/>
              <a:t>Extender con visualizaciones de usuario (</a:t>
            </a:r>
            <a:r>
              <a:rPr lang="en-US" dirty="0"/>
              <a:t>custom visuals</a:t>
            </a:r>
            <a:r>
              <a:rPr lang="es-ES" dirty="0"/>
              <a:t>)</a:t>
            </a:r>
          </a:p>
          <a:p>
            <a:endParaRPr lang="en-US" dirty="0"/>
          </a:p>
        </p:txBody>
      </p:sp>
    </p:spTree>
    <p:extLst>
      <p:ext uri="{BB962C8B-B14F-4D97-AF65-F5344CB8AC3E}">
        <p14:creationId xmlns:p14="http://schemas.microsoft.com/office/powerpoint/2010/main" val="169558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a:xfrm>
            <a:off x="2421082" y="3191619"/>
            <a:ext cx="7349836" cy="553998"/>
          </a:xfrm>
        </p:spPr>
        <p:txBody>
          <a:bodyPr/>
          <a:lstStyle/>
          <a:p>
            <a:r>
              <a:rPr lang="es-ES" dirty="0"/>
              <a:t>Demo</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r>
              <a:rPr lang="es-ES" dirty="0"/>
              <a:t>Power BI más el poder de R y Python</a:t>
            </a:r>
          </a:p>
        </p:txBody>
      </p:sp>
    </p:spTree>
    <p:extLst>
      <p:ext uri="{BB962C8B-B14F-4D97-AF65-F5344CB8AC3E}">
        <p14:creationId xmlns:p14="http://schemas.microsoft.com/office/powerpoint/2010/main" val="2801707236"/>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Obtener datos con R y Python en</a:t>
            </a:r>
            <a:r>
              <a:rPr lang="en-US" dirty="0"/>
              <a:t> Power Query</a:t>
            </a:r>
          </a:p>
        </p:txBody>
      </p:sp>
      <p:pic>
        <p:nvPicPr>
          <p:cNvPr id="4" name="Imagen 3">
            <a:extLst>
              <a:ext uri="{FF2B5EF4-FFF2-40B4-BE49-F238E27FC236}">
                <a16:creationId xmlns:a16="http://schemas.microsoft.com/office/drawing/2014/main" id="{183EC57F-8E8F-48D1-A7B4-FCFB4F72BECD}"/>
              </a:ext>
            </a:extLst>
          </p:cNvPr>
          <p:cNvPicPr>
            <a:picLocks noChangeAspect="1"/>
          </p:cNvPicPr>
          <p:nvPr/>
        </p:nvPicPr>
        <p:blipFill>
          <a:blip r:embed="rId3"/>
          <a:stretch>
            <a:fillRect/>
          </a:stretch>
        </p:blipFill>
        <p:spPr>
          <a:xfrm>
            <a:off x="4939995" y="1177834"/>
            <a:ext cx="2312009" cy="2251166"/>
          </a:xfrm>
          <a:prstGeom prst="rect">
            <a:avLst/>
          </a:prstGeom>
        </p:spPr>
      </p:pic>
      <p:pic>
        <p:nvPicPr>
          <p:cNvPr id="8" name="Imagen 7">
            <a:extLst>
              <a:ext uri="{FF2B5EF4-FFF2-40B4-BE49-F238E27FC236}">
                <a16:creationId xmlns:a16="http://schemas.microsoft.com/office/drawing/2014/main" id="{052C51D2-E64C-4D36-A713-3AD225E5E7CE}"/>
              </a:ext>
            </a:extLst>
          </p:cNvPr>
          <p:cNvPicPr>
            <a:picLocks noChangeAspect="1"/>
          </p:cNvPicPr>
          <p:nvPr/>
        </p:nvPicPr>
        <p:blipFill>
          <a:blip r:embed="rId4"/>
          <a:stretch>
            <a:fillRect/>
          </a:stretch>
        </p:blipFill>
        <p:spPr>
          <a:xfrm>
            <a:off x="1177018" y="4024358"/>
            <a:ext cx="4528719" cy="1528763"/>
          </a:xfrm>
          <a:prstGeom prst="rect">
            <a:avLst/>
          </a:prstGeom>
        </p:spPr>
      </p:pic>
      <p:pic>
        <p:nvPicPr>
          <p:cNvPr id="10" name="Imagen 9">
            <a:extLst>
              <a:ext uri="{FF2B5EF4-FFF2-40B4-BE49-F238E27FC236}">
                <a16:creationId xmlns:a16="http://schemas.microsoft.com/office/drawing/2014/main" id="{800968F2-D261-4745-A2A9-D9EAB72E5982}"/>
              </a:ext>
            </a:extLst>
          </p:cNvPr>
          <p:cNvPicPr>
            <a:picLocks noChangeAspect="1"/>
          </p:cNvPicPr>
          <p:nvPr/>
        </p:nvPicPr>
        <p:blipFill>
          <a:blip r:embed="rId5"/>
          <a:stretch>
            <a:fillRect/>
          </a:stretch>
        </p:blipFill>
        <p:spPr>
          <a:xfrm>
            <a:off x="6267189" y="4024357"/>
            <a:ext cx="5041562" cy="1528763"/>
          </a:xfrm>
          <a:prstGeom prst="rect">
            <a:avLst/>
          </a:prstGeom>
        </p:spPr>
      </p:pic>
    </p:spTree>
    <p:extLst>
      <p:ext uri="{BB962C8B-B14F-4D97-AF65-F5344CB8AC3E}">
        <p14:creationId xmlns:p14="http://schemas.microsoft.com/office/powerpoint/2010/main" val="36294324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Machine </a:t>
            </a:r>
            <a:r>
              <a:rPr lang="en-US" dirty="0"/>
              <a:t>Learning </a:t>
            </a:r>
            <a:r>
              <a:rPr lang="es-ES" dirty="0"/>
              <a:t>en</a:t>
            </a:r>
            <a:r>
              <a:rPr lang="en-US" dirty="0"/>
              <a:t> Power BI</a:t>
            </a:r>
          </a:p>
        </p:txBody>
      </p:sp>
      <p:sp>
        <p:nvSpPr>
          <p:cNvPr id="3" name="Marcador de contenido 2">
            <a:extLst>
              <a:ext uri="{FF2B5EF4-FFF2-40B4-BE49-F238E27FC236}">
                <a16:creationId xmlns:a16="http://schemas.microsoft.com/office/drawing/2014/main" id="{7F62B5FA-2F94-4043-8692-40D9B8A3EFF7}"/>
              </a:ext>
            </a:extLst>
          </p:cNvPr>
          <p:cNvSpPr>
            <a:spLocks noGrp="1"/>
          </p:cNvSpPr>
          <p:nvPr>
            <p:ph type="body" sz="quarter" idx="10"/>
          </p:nvPr>
        </p:nvSpPr>
        <p:spPr/>
        <p:txBody>
          <a:bodyPr>
            <a:normAutofit/>
          </a:bodyPr>
          <a:lstStyle/>
          <a:p>
            <a:r>
              <a:rPr lang="es-ES" dirty="0"/>
              <a:t>Transformaciones con R y Python</a:t>
            </a:r>
          </a:p>
        </p:txBody>
      </p:sp>
      <p:pic>
        <p:nvPicPr>
          <p:cNvPr id="4" name="Imagen 3">
            <a:extLst>
              <a:ext uri="{FF2B5EF4-FFF2-40B4-BE49-F238E27FC236}">
                <a16:creationId xmlns:a16="http://schemas.microsoft.com/office/drawing/2014/main" id="{A7EED023-E73E-4893-B02A-5B7FEBBFE7E4}"/>
              </a:ext>
            </a:extLst>
          </p:cNvPr>
          <p:cNvPicPr>
            <a:picLocks noChangeAspect="1"/>
          </p:cNvPicPr>
          <p:nvPr/>
        </p:nvPicPr>
        <p:blipFill>
          <a:blip r:embed="rId2"/>
          <a:stretch>
            <a:fillRect/>
          </a:stretch>
        </p:blipFill>
        <p:spPr>
          <a:xfrm>
            <a:off x="6771643" y="1437301"/>
            <a:ext cx="1478765" cy="1340562"/>
          </a:xfrm>
          <a:prstGeom prst="rect">
            <a:avLst/>
          </a:prstGeom>
        </p:spPr>
      </p:pic>
      <p:pic>
        <p:nvPicPr>
          <p:cNvPr id="6" name="Imagen 5">
            <a:extLst>
              <a:ext uri="{FF2B5EF4-FFF2-40B4-BE49-F238E27FC236}">
                <a16:creationId xmlns:a16="http://schemas.microsoft.com/office/drawing/2014/main" id="{47FB90AE-B357-47F3-BB52-53681AB34732}"/>
              </a:ext>
            </a:extLst>
          </p:cNvPr>
          <p:cNvPicPr>
            <a:picLocks noChangeAspect="1"/>
          </p:cNvPicPr>
          <p:nvPr/>
        </p:nvPicPr>
        <p:blipFill>
          <a:blip r:embed="rId3"/>
          <a:stretch>
            <a:fillRect/>
          </a:stretch>
        </p:blipFill>
        <p:spPr>
          <a:xfrm>
            <a:off x="6316946" y="2986485"/>
            <a:ext cx="4548188" cy="2581194"/>
          </a:xfrm>
          <a:prstGeom prst="rect">
            <a:avLst/>
          </a:prstGeom>
        </p:spPr>
      </p:pic>
      <p:pic>
        <p:nvPicPr>
          <p:cNvPr id="8" name="Imagen 7">
            <a:extLst>
              <a:ext uri="{FF2B5EF4-FFF2-40B4-BE49-F238E27FC236}">
                <a16:creationId xmlns:a16="http://schemas.microsoft.com/office/drawing/2014/main" id="{325BA314-74C7-41A9-98E6-F3A0438F2F4A}"/>
              </a:ext>
            </a:extLst>
          </p:cNvPr>
          <p:cNvPicPr>
            <a:picLocks noChangeAspect="1"/>
          </p:cNvPicPr>
          <p:nvPr/>
        </p:nvPicPr>
        <p:blipFill>
          <a:blip r:embed="rId4"/>
          <a:stretch>
            <a:fillRect/>
          </a:stretch>
        </p:blipFill>
        <p:spPr>
          <a:xfrm>
            <a:off x="947415" y="2986485"/>
            <a:ext cx="5006316" cy="2500537"/>
          </a:xfrm>
          <a:prstGeom prst="rect">
            <a:avLst/>
          </a:prstGeom>
        </p:spPr>
      </p:pic>
    </p:spTree>
    <p:extLst>
      <p:ext uri="{BB962C8B-B14F-4D97-AF65-F5344CB8AC3E}">
        <p14:creationId xmlns:p14="http://schemas.microsoft.com/office/powerpoint/2010/main" val="41410513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A1E824-22FB-4EDB-9642-729F9D9CD92C}"/>
              </a:ext>
            </a:extLst>
          </p:cNvPr>
          <p:cNvSpPr>
            <a:spLocks noGrp="1"/>
          </p:cNvSpPr>
          <p:nvPr>
            <p:ph type="title"/>
          </p:nvPr>
        </p:nvSpPr>
        <p:spPr/>
        <p:txBody>
          <a:bodyPr/>
          <a:lstStyle/>
          <a:p>
            <a:r>
              <a:rPr lang="es-ES" dirty="0"/>
              <a:t>Power BI más el poder de R y Python</a:t>
            </a:r>
            <a:endParaRPr lang="en-US" dirty="0"/>
          </a:p>
        </p:txBody>
      </p:sp>
      <p:sp>
        <p:nvSpPr>
          <p:cNvPr id="3" name="Marcador de contenido 2">
            <a:extLst>
              <a:ext uri="{FF2B5EF4-FFF2-40B4-BE49-F238E27FC236}">
                <a16:creationId xmlns:a16="http://schemas.microsoft.com/office/drawing/2014/main" id="{7EEED07B-174E-4956-822F-322648F9E9D9}"/>
              </a:ext>
            </a:extLst>
          </p:cNvPr>
          <p:cNvSpPr>
            <a:spLocks noGrp="1"/>
          </p:cNvSpPr>
          <p:nvPr>
            <p:ph type="body" sz="quarter" idx="10"/>
          </p:nvPr>
        </p:nvSpPr>
        <p:spPr/>
        <p:txBody>
          <a:bodyPr/>
          <a:lstStyle/>
          <a:p>
            <a:r>
              <a:rPr lang="es-ES" dirty="0"/>
              <a:t>Gráfico en R para conseguir la totalidad de los puntos</a:t>
            </a:r>
          </a:p>
          <a:p>
            <a:endParaRPr lang="es-ES" dirty="0"/>
          </a:p>
          <a:p>
            <a:endParaRPr lang="es-ES" dirty="0"/>
          </a:p>
        </p:txBody>
      </p:sp>
      <p:pic>
        <p:nvPicPr>
          <p:cNvPr id="6" name="Imagen 5">
            <a:extLst>
              <a:ext uri="{FF2B5EF4-FFF2-40B4-BE49-F238E27FC236}">
                <a16:creationId xmlns:a16="http://schemas.microsoft.com/office/drawing/2014/main" id="{CFAE0ED9-04BB-47A3-8A22-94039533132B}"/>
              </a:ext>
            </a:extLst>
          </p:cNvPr>
          <p:cNvPicPr>
            <a:picLocks noChangeAspect="1"/>
          </p:cNvPicPr>
          <p:nvPr/>
        </p:nvPicPr>
        <p:blipFill>
          <a:blip r:embed="rId3"/>
          <a:stretch>
            <a:fillRect/>
          </a:stretch>
        </p:blipFill>
        <p:spPr>
          <a:xfrm>
            <a:off x="2123026" y="4877927"/>
            <a:ext cx="2690869" cy="930177"/>
          </a:xfrm>
          <a:prstGeom prst="rect">
            <a:avLst/>
          </a:prstGeom>
        </p:spPr>
      </p:pic>
      <p:pic>
        <p:nvPicPr>
          <p:cNvPr id="7" name="Imagen 6">
            <a:extLst>
              <a:ext uri="{FF2B5EF4-FFF2-40B4-BE49-F238E27FC236}">
                <a16:creationId xmlns:a16="http://schemas.microsoft.com/office/drawing/2014/main" id="{0AC70D2F-F6F1-473C-9AA3-98C2DB164137}"/>
              </a:ext>
            </a:extLst>
          </p:cNvPr>
          <p:cNvPicPr>
            <a:picLocks noChangeAspect="1"/>
          </p:cNvPicPr>
          <p:nvPr/>
        </p:nvPicPr>
        <p:blipFill>
          <a:blip r:embed="rId4"/>
          <a:stretch>
            <a:fillRect/>
          </a:stretch>
        </p:blipFill>
        <p:spPr>
          <a:xfrm>
            <a:off x="1146742" y="2391973"/>
            <a:ext cx="4643438" cy="2338388"/>
          </a:xfrm>
          <a:prstGeom prst="rect">
            <a:avLst/>
          </a:prstGeom>
        </p:spPr>
      </p:pic>
      <p:pic>
        <p:nvPicPr>
          <p:cNvPr id="9" name="Imagen 8">
            <a:extLst>
              <a:ext uri="{FF2B5EF4-FFF2-40B4-BE49-F238E27FC236}">
                <a16:creationId xmlns:a16="http://schemas.microsoft.com/office/drawing/2014/main" id="{BDCA9841-732E-4B11-A1A2-CD504D926C4D}"/>
              </a:ext>
            </a:extLst>
          </p:cNvPr>
          <p:cNvPicPr>
            <a:picLocks noChangeAspect="1"/>
          </p:cNvPicPr>
          <p:nvPr/>
        </p:nvPicPr>
        <p:blipFill>
          <a:blip r:embed="rId5"/>
          <a:stretch>
            <a:fillRect/>
          </a:stretch>
        </p:blipFill>
        <p:spPr>
          <a:xfrm>
            <a:off x="6627214" y="2268686"/>
            <a:ext cx="3214833" cy="2394496"/>
          </a:xfrm>
          <a:prstGeom prst="rect">
            <a:avLst/>
          </a:prstGeom>
        </p:spPr>
      </p:pic>
      <p:pic>
        <p:nvPicPr>
          <p:cNvPr id="10" name="Imagen 9">
            <a:extLst>
              <a:ext uri="{FF2B5EF4-FFF2-40B4-BE49-F238E27FC236}">
                <a16:creationId xmlns:a16="http://schemas.microsoft.com/office/drawing/2014/main" id="{09450D12-970E-481D-99D7-4BD34A781E83}"/>
              </a:ext>
            </a:extLst>
          </p:cNvPr>
          <p:cNvPicPr>
            <a:picLocks noChangeAspect="1"/>
          </p:cNvPicPr>
          <p:nvPr/>
        </p:nvPicPr>
        <p:blipFill>
          <a:blip r:embed="rId6"/>
          <a:stretch>
            <a:fillRect/>
          </a:stretch>
        </p:blipFill>
        <p:spPr>
          <a:xfrm>
            <a:off x="6627214" y="4877927"/>
            <a:ext cx="4273352" cy="1370858"/>
          </a:xfrm>
          <a:prstGeom prst="rect">
            <a:avLst/>
          </a:prstGeom>
        </p:spPr>
      </p:pic>
    </p:spTree>
    <p:extLst>
      <p:ext uri="{BB962C8B-B14F-4D97-AF65-F5344CB8AC3E}">
        <p14:creationId xmlns:p14="http://schemas.microsoft.com/office/powerpoint/2010/main" val="10859939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A1E824-22FB-4EDB-9642-729F9D9CD92C}"/>
              </a:ext>
            </a:extLst>
          </p:cNvPr>
          <p:cNvSpPr>
            <a:spLocks noGrp="1"/>
          </p:cNvSpPr>
          <p:nvPr>
            <p:ph type="title"/>
          </p:nvPr>
        </p:nvSpPr>
        <p:spPr/>
        <p:txBody>
          <a:bodyPr/>
          <a:lstStyle/>
          <a:p>
            <a:r>
              <a:rPr lang="es-ES" dirty="0"/>
              <a:t>Power BI más el poder de Python</a:t>
            </a:r>
            <a:endParaRPr lang="en-US" dirty="0"/>
          </a:p>
        </p:txBody>
      </p:sp>
      <p:sp>
        <p:nvSpPr>
          <p:cNvPr id="3" name="Marcador de contenido 2">
            <a:extLst>
              <a:ext uri="{FF2B5EF4-FFF2-40B4-BE49-F238E27FC236}">
                <a16:creationId xmlns:a16="http://schemas.microsoft.com/office/drawing/2014/main" id="{7EEED07B-174E-4956-822F-322648F9E9D9}"/>
              </a:ext>
            </a:extLst>
          </p:cNvPr>
          <p:cNvSpPr>
            <a:spLocks noGrp="1"/>
          </p:cNvSpPr>
          <p:nvPr>
            <p:ph type="body" sz="quarter" idx="10"/>
          </p:nvPr>
        </p:nvSpPr>
        <p:spPr/>
        <p:txBody>
          <a:bodyPr/>
          <a:lstStyle/>
          <a:p>
            <a:r>
              <a:rPr lang="es-ES" dirty="0"/>
              <a:t>Extiende el análisis que se hace con Power BI</a:t>
            </a:r>
          </a:p>
          <a:p>
            <a:endParaRPr lang="es-ES" dirty="0"/>
          </a:p>
          <a:p>
            <a:endParaRPr lang="en-US" dirty="0"/>
          </a:p>
        </p:txBody>
      </p:sp>
      <p:pic>
        <p:nvPicPr>
          <p:cNvPr id="4" name="Imagen 3">
            <a:extLst>
              <a:ext uri="{FF2B5EF4-FFF2-40B4-BE49-F238E27FC236}">
                <a16:creationId xmlns:a16="http://schemas.microsoft.com/office/drawing/2014/main" id="{36762BE8-F4C7-4CF9-AB0A-AE1A4A4196A0}"/>
              </a:ext>
            </a:extLst>
          </p:cNvPr>
          <p:cNvPicPr>
            <a:picLocks noChangeAspect="1"/>
          </p:cNvPicPr>
          <p:nvPr/>
        </p:nvPicPr>
        <p:blipFill>
          <a:blip r:embed="rId2"/>
          <a:stretch>
            <a:fillRect/>
          </a:stretch>
        </p:blipFill>
        <p:spPr>
          <a:xfrm>
            <a:off x="2695700" y="2333968"/>
            <a:ext cx="5801013" cy="1640076"/>
          </a:xfrm>
          <a:prstGeom prst="rect">
            <a:avLst/>
          </a:prstGeom>
        </p:spPr>
      </p:pic>
      <p:pic>
        <p:nvPicPr>
          <p:cNvPr id="5" name="Imagen 4">
            <a:extLst>
              <a:ext uri="{FF2B5EF4-FFF2-40B4-BE49-F238E27FC236}">
                <a16:creationId xmlns:a16="http://schemas.microsoft.com/office/drawing/2014/main" id="{6D8923BF-2E20-4138-A412-95E181FB7678}"/>
              </a:ext>
            </a:extLst>
          </p:cNvPr>
          <p:cNvPicPr>
            <a:picLocks noChangeAspect="1"/>
          </p:cNvPicPr>
          <p:nvPr/>
        </p:nvPicPr>
        <p:blipFill>
          <a:blip r:embed="rId3"/>
          <a:stretch>
            <a:fillRect/>
          </a:stretch>
        </p:blipFill>
        <p:spPr>
          <a:xfrm>
            <a:off x="2542272" y="4235637"/>
            <a:ext cx="6107867" cy="1598157"/>
          </a:xfrm>
          <a:prstGeom prst="rect">
            <a:avLst/>
          </a:prstGeom>
        </p:spPr>
      </p:pic>
    </p:spTree>
    <p:extLst>
      <p:ext uri="{BB962C8B-B14F-4D97-AF65-F5344CB8AC3E}">
        <p14:creationId xmlns:p14="http://schemas.microsoft.com/office/powerpoint/2010/main" val="74862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 Custom Visuals</a:t>
            </a:r>
          </a:p>
        </p:txBody>
      </p:sp>
      <p:sp>
        <p:nvSpPr>
          <p:cNvPr id="3" name="Marcador de texto 2"/>
          <p:cNvSpPr>
            <a:spLocks noGrp="1"/>
          </p:cNvSpPr>
          <p:nvPr>
            <p:ph type="body" sz="quarter" idx="10"/>
          </p:nvPr>
        </p:nvSpPr>
        <p:spPr/>
        <p:txBody>
          <a:bodyPr/>
          <a:lstStyle/>
          <a:p>
            <a:r>
              <a:rPr lang="en-US" dirty="0"/>
              <a:t>Decision</a:t>
            </a:r>
            <a:r>
              <a:rPr lang="es-ES" dirty="0"/>
              <a:t> </a:t>
            </a:r>
            <a:r>
              <a:rPr lang="en-US" dirty="0"/>
              <a:t>Tree				  Associations rules</a:t>
            </a:r>
          </a:p>
        </p:txBody>
      </p:sp>
      <p:pic>
        <p:nvPicPr>
          <p:cNvPr id="5" name="Imagen 4">
            <a:extLst>
              <a:ext uri="{FF2B5EF4-FFF2-40B4-BE49-F238E27FC236}">
                <a16:creationId xmlns:a16="http://schemas.microsoft.com/office/drawing/2014/main" id="{34C9377F-7FAF-4F04-95EC-96B66B02FE97}"/>
              </a:ext>
            </a:extLst>
          </p:cNvPr>
          <p:cNvPicPr>
            <a:picLocks noChangeAspect="1"/>
          </p:cNvPicPr>
          <p:nvPr/>
        </p:nvPicPr>
        <p:blipFill>
          <a:blip r:embed="rId3"/>
          <a:stretch>
            <a:fillRect/>
          </a:stretch>
        </p:blipFill>
        <p:spPr>
          <a:xfrm>
            <a:off x="439397" y="2288647"/>
            <a:ext cx="5061540" cy="3380726"/>
          </a:xfrm>
          <a:prstGeom prst="rect">
            <a:avLst/>
          </a:prstGeom>
        </p:spPr>
      </p:pic>
      <p:pic>
        <p:nvPicPr>
          <p:cNvPr id="4" name="Imagen 3">
            <a:extLst>
              <a:ext uri="{FF2B5EF4-FFF2-40B4-BE49-F238E27FC236}">
                <a16:creationId xmlns:a16="http://schemas.microsoft.com/office/drawing/2014/main" id="{E7C98981-2E6C-4310-BDD2-0726BED577FD}"/>
              </a:ext>
            </a:extLst>
          </p:cNvPr>
          <p:cNvPicPr>
            <a:picLocks noChangeAspect="1"/>
          </p:cNvPicPr>
          <p:nvPr/>
        </p:nvPicPr>
        <p:blipFill>
          <a:blip r:embed="rId4"/>
          <a:stretch>
            <a:fillRect/>
          </a:stretch>
        </p:blipFill>
        <p:spPr>
          <a:xfrm>
            <a:off x="3503503" y="1590283"/>
            <a:ext cx="990536" cy="628609"/>
          </a:xfrm>
          <a:prstGeom prst="rect">
            <a:avLst/>
          </a:prstGeom>
        </p:spPr>
      </p:pic>
      <p:pic>
        <p:nvPicPr>
          <p:cNvPr id="6" name="Imagen 5">
            <a:extLst>
              <a:ext uri="{FF2B5EF4-FFF2-40B4-BE49-F238E27FC236}">
                <a16:creationId xmlns:a16="http://schemas.microsoft.com/office/drawing/2014/main" id="{3E8A30FB-005F-4EBA-B618-D0780B081474}"/>
              </a:ext>
            </a:extLst>
          </p:cNvPr>
          <p:cNvPicPr>
            <a:picLocks noChangeAspect="1"/>
          </p:cNvPicPr>
          <p:nvPr/>
        </p:nvPicPr>
        <p:blipFill>
          <a:blip r:embed="rId5"/>
          <a:stretch>
            <a:fillRect/>
          </a:stretch>
        </p:blipFill>
        <p:spPr>
          <a:xfrm>
            <a:off x="6226426" y="2218892"/>
            <a:ext cx="4896660" cy="3375417"/>
          </a:xfrm>
          <a:prstGeom prst="rect">
            <a:avLst/>
          </a:prstGeom>
        </p:spPr>
      </p:pic>
      <p:pic>
        <p:nvPicPr>
          <p:cNvPr id="7" name="Imagen 6">
            <a:extLst>
              <a:ext uri="{FF2B5EF4-FFF2-40B4-BE49-F238E27FC236}">
                <a16:creationId xmlns:a16="http://schemas.microsoft.com/office/drawing/2014/main" id="{027CBA39-1DE3-4B90-9517-C57FCAB6BC3A}"/>
              </a:ext>
            </a:extLst>
          </p:cNvPr>
          <p:cNvPicPr>
            <a:picLocks noChangeAspect="1"/>
          </p:cNvPicPr>
          <p:nvPr/>
        </p:nvPicPr>
        <p:blipFill>
          <a:blip r:embed="rId6"/>
          <a:stretch>
            <a:fillRect/>
          </a:stretch>
        </p:blipFill>
        <p:spPr>
          <a:xfrm>
            <a:off x="9640996" y="1583738"/>
            <a:ext cx="990537" cy="635154"/>
          </a:xfrm>
          <a:prstGeom prst="rect">
            <a:avLst/>
          </a:prstGeom>
        </p:spPr>
      </p:pic>
    </p:spTree>
    <p:extLst>
      <p:ext uri="{BB962C8B-B14F-4D97-AF65-F5344CB8AC3E}">
        <p14:creationId xmlns:p14="http://schemas.microsoft.com/office/powerpoint/2010/main" val="292679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a:xfrm>
            <a:off x="2421082" y="2637621"/>
            <a:ext cx="7349836" cy="1107996"/>
          </a:xfrm>
        </p:spPr>
        <p:txBody>
          <a:bodyPr/>
          <a:lstStyle/>
          <a:p>
            <a:r>
              <a:rPr lang="es-ES" dirty="0"/>
              <a:t>Análisis rápido desde el Servidor Power BI</a:t>
            </a:r>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10254438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Agenda</a:t>
            </a:r>
            <a:endParaRPr lang="en-US" dirty="0"/>
          </a:p>
        </p:txBody>
      </p:sp>
      <p:sp>
        <p:nvSpPr>
          <p:cNvPr id="3" name="Marcador de contenido 2">
            <a:extLst>
              <a:ext uri="{FF2B5EF4-FFF2-40B4-BE49-F238E27FC236}">
                <a16:creationId xmlns:a16="http://schemas.microsoft.com/office/drawing/2014/main" id="{7F62B5FA-2F94-4043-8692-40D9B8A3EFF7}"/>
              </a:ext>
            </a:extLst>
          </p:cNvPr>
          <p:cNvSpPr>
            <a:spLocks noGrp="1"/>
          </p:cNvSpPr>
          <p:nvPr>
            <p:ph type="body" sz="quarter" idx="10"/>
          </p:nvPr>
        </p:nvSpPr>
        <p:spPr>
          <a:xfrm>
            <a:off x="584200" y="1779318"/>
            <a:ext cx="11018520" cy="3200876"/>
          </a:xfrm>
        </p:spPr>
        <p:txBody>
          <a:bodyPr/>
          <a:lstStyle/>
          <a:p>
            <a:pPr marL="457200" indent="-457200">
              <a:buFont typeface="Arial" panose="020B0604020202020204" pitchFamily="34" charset="0"/>
              <a:buChar char="•"/>
            </a:pPr>
            <a:r>
              <a:rPr lang="es-ES" dirty="0"/>
              <a:t>Introducción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s-ES" dirty="0"/>
              <a:t>Power BI como herramienta de análisis avanzado y Machine Learning</a:t>
            </a:r>
          </a:p>
          <a:p>
            <a:pPr marL="457200" indent="-457200">
              <a:buFont typeface="Arial" panose="020B0604020202020204" pitchFamily="34" charset="0"/>
              <a:buChar char="•"/>
            </a:pPr>
            <a:endParaRPr lang="es-ES" dirty="0"/>
          </a:p>
          <a:p>
            <a:pPr marL="457200" indent="-457200">
              <a:buFont typeface="Arial" panose="020B0604020202020204" pitchFamily="34" charset="0"/>
              <a:buChar char="•"/>
            </a:pPr>
            <a:r>
              <a:rPr lang="es-ES" dirty="0"/>
              <a:t>Python y R, excelentes complementos de Power BI</a:t>
            </a:r>
            <a:endParaRPr lang="en-US" dirty="0"/>
          </a:p>
        </p:txBody>
      </p:sp>
      <p:pic>
        <p:nvPicPr>
          <p:cNvPr id="6" name="Imagen 5">
            <a:extLst>
              <a:ext uri="{FF2B5EF4-FFF2-40B4-BE49-F238E27FC236}">
                <a16:creationId xmlns:a16="http://schemas.microsoft.com/office/drawing/2014/main" id="{1A35A377-2878-467A-BA9E-B0752924F94E}"/>
              </a:ext>
            </a:extLst>
          </p:cNvPr>
          <p:cNvPicPr>
            <a:picLocks noChangeAspect="1"/>
          </p:cNvPicPr>
          <p:nvPr/>
        </p:nvPicPr>
        <p:blipFill>
          <a:blip r:embed="rId2"/>
          <a:stretch>
            <a:fillRect/>
          </a:stretch>
        </p:blipFill>
        <p:spPr>
          <a:xfrm>
            <a:off x="3565350" y="2158890"/>
            <a:ext cx="695325" cy="714375"/>
          </a:xfrm>
          <a:prstGeom prst="rect">
            <a:avLst/>
          </a:prstGeom>
        </p:spPr>
      </p:pic>
      <p:pic>
        <p:nvPicPr>
          <p:cNvPr id="7" name="Imagen 6">
            <a:extLst>
              <a:ext uri="{FF2B5EF4-FFF2-40B4-BE49-F238E27FC236}">
                <a16:creationId xmlns:a16="http://schemas.microsoft.com/office/drawing/2014/main" id="{DFAC2C3D-5233-4E9C-9E15-11F7A7622926}"/>
              </a:ext>
            </a:extLst>
          </p:cNvPr>
          <p:cNvPicPr>
            <a:picLocks noChangeAspect="1"/>
          </p:cNvPicPr>
          <p:nvPr/>
        </p:nvPicPr>
        <p:blipFill>
          <a:blip r:embed="rId3"/>
          <a:stretch>
            <a:fillRect/>
          </a:stretch>
        </p:blipFill>
        <p:spPr>
          <a:xfrm>
            <a:off x="3132573" y="3841685"/>
            <a:ext cx="1951643" cy="714375"/>
          </a:xfrm>
          <a:prstGeom prst="rect">
            <a:avLst/>
          </a:prstGeom>
        </p:spPr>
      </p:pic>
    </p:spTree>
    <p:extLst>
      <p:ext uri="{BB962C8B-B14F-4D97-AF65-F5344CB8AC3E}">
        <p14:creationId xmlns:p14="http://schemas.microsoft.com/office/powerpoint/2010/main" val="3015014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5E3522-6A85-4193-9CB1-A55FEBB260A8}"/>
              </a:ext>
            </a:extLst>
          </p:cNvPr>
          <p:cNvSpPr>
            <a:spLocks noGrp="1"/>
          </p:cNvSpPr>
          <p:nvPr>
            <p:ph type="title"/>
          </p:nvPr>
        </p:nvSpPr>
        <p:spPr/>
        <p:txBody>
          <a:bodyPr>
            <a:normAutofit/>
          </a:bodyPr>
          <a:lstStyle/>
          <a:p>
            <a:r>
              <a:rPr lang="es-ES" dirty="0"/>
              <a:t>Análisis rápido desde el Servidor Power BI</a:t>
            </a:r>
            <a:endParaRPr lang="en-US" dirty="0"/>
          </a:p>
        </p:txBody>
      </p:sp>
      <p:pic>
        <p:nvPicPr>
          <p:cNvPr id="4" name="Imagen 3">
            <a:extLst>
              <a:ext uri="{FF2B5EF4-FFF2-40B4-BE49-F238E27FC236}">
                <a16:creationId xmlns:a16="http://schemas.microsoft.com/office/drawing/2014/main" id="{0641B16C-82BB-444E-ACEA-BFE82F829B96}"/>
              </a:ext>
            </a:extLst>
          </p:cNvPr>
          <p:cNvPicPr>
            <a:picLocks noChangeAspect="1"/>
          </p:cNvPicPr>
          <p:nvPr/>
        </p:nvPicPr>
        <p:blipFill>
          <a:blip r:embed="rId2"/>
          <a:stretch>
            <a:fillRect/>
          </a:stretch>
        </p:blipFill>
        <p:spPr>
          <a:xfrm>
            <a:off x="1756243" y="1204695"/>
            <a:ext cx="9013754" cy="4669569"/>
          </a:xfrm>
          <a:prstGeom prst="rect">
            <a:avLst/>
          </a:prstGeom>
        </p:spPr>
      </p:pic>
    </p:spTree>
    <p:extLst>
      <p:ext uri="{BB962C8B-B14F-4D97-AF65-F5344CB8AC3E}">
        <p14:creationId xmlns:p14="http://schemas.microsoft.com/office/powerpoint/2010/main" val="35012992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a:t>Conclusiones</a:t>
            </a:r>
          </a:p>
        </p:txBody>
      </p:sp>
      <p:sp>
        <p:nvSpPr>
          <p:cNvPr id="5" name="Marcador de texto 4">
            <a:extLst>
              <a:ext uri="{FF2B5EF4-FFF2-40B4-BE49-F238E27FC236}">
                <a16:creationId xmlns:a16="http://schemas.microsoft.com/office/drawing/2014/main" id="{D816B523-4496-4E7F-ADF0-434B1B6070F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55655648"/>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A1E824-22FB-4EDB-9642-729F9D9CD92C}"/>
              </a:ext>
            </a:extLst>
          </p:cNvPr>
          <p:cNvSpPr>
            <a:spLocks noGrp="1"/>
          </p:cNvSpPr>
          <p:nvPr>
            <p:ph type="title"/>
          </p:nvPr>
        </p:nvSpPr>
        <p:spPr/>
        <p:txBody>
          <a:bodyPr/>
          <a:lstStyle/>
          <a:p>
            <a:r>
              <a:rPr lang="es-ES" dirty="0"/>
              <a:t>Conclusiones</a:t>
            </a:r>
            <a:endParaRPr lang="en-US" dirty="0"/>
          </a:p>
        </p:txBody>
      </p:sp>
      <p:sp>
        <p:nvSpPr>
          <p:cNvPr id="3" name="Marcador de contenido 2">
            <a:extLst>
              <a:ext uri="{FF2B5EF4-FFF2-40B4-BE49-F238E27FC236}">
                <a16:creationId xmlns:a16="http://schemas.microsoft.com/office/drawing/2014/main" id="{7EEED07B-174E-4956-822F-322648F9E9D9}"/>
              </a:ext>
            </a:extLst>
          </p:cNvPr>
          <p:cNvSpPr>
            <a:spLocks noGrp="1"/>
          </p:cNvSpPr>
          <p:nvPr>
            <p:ph type="body" sz="quarter" idx="10"/>
          </p:nvPr>
        </p:nvSpPr>
        <p:spPr>
          <a:xfrm>
            <a:off x="584200" y="1779318"/>
            <a:ext cx="11018520" cy="4339650"/>
          </a:xfrm>
        </p:spPr>
        <p:txBody>
          <a:bodyPr/>
          <a:lstStyle/>
          <a:p>
            <a:r>
              <a:rPr lang="es-ES" dirty="0"/>
              <a:t>Power BI es una herramienta con funcionalidades integradas de Machine Learning</a:t>
            </a:r>
          </a:p>
          <a:p>
            <a:r>
              <a:rPr lang="es-ES" dirty="0"/>
              <a:t>Los algoritmos y procesos estadísticos incluidos en Power BI garantizar la obtención de analíticas avanzadas</a:t>
            </a:r>
          </a:p>
          <a:p>
            <a:r>
              <a:rPr lang="es-ES" dirty="0"/>
              <a:t>La apuesta de integrar ML con Power BI se prevé en continuo crecimiento y desarrollo</a:t>
            </a:r>
          </a:p>
          <a:p>
            <a:r>
              <a:rPr lang="es-ES" dirty="0"/>
              <a:t>R y Python se combinan muy bien con Power BI, enriquecen su capacidad y favorecen la adopción por el gremio de analistas y científicos de datos</a:t>
            </a:r>
            <a:endParaRPr lang="en-US" dirty="0"/>
          </a:p>
        </p:txBody>
      </p:sp>
    </p:spTree>
    <p:extLst>
      <p:ext uri="{BB962C8B-B14F-4D97-AF65-F5344CB8AC3E}">
        <p14:creationId xmlns:p14="http://schemas.microsoft.com/office/powerpoint/2010/main" val="465225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2179960"/>
            <a:ext cx="4572000" cy="504754"/>
          </a:xfrm>
        </p:spPr>
        <p:txBody>
          <a:bodyPr/>
          <a:lstStyle/>
          <a:p>
            <a:r>
              <a:rPr lang="es-ES" dirty="0"/>
              <a:t>¿Preguntas?</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p:txBody>
          <a:bodyPr/>
          <a:lstStyle/>
          <a:p>
            <a:r>
              <a:rPr lang="es-ES" dirty="0"/>
              <a:t>R y Python con </a:t>
            </a:r>
            <a:br>
              <a:rPr lang="es-ES" dirty="0"/>
            </a:br>
            <a:r>
              <a:rPr lang="es-ES" dirty="0"/>
              <a:t>Power BI, la ciencia y </a:t>
            </a:r>
            <a:br>
              <a:rPr lang="es-ES" dirty="0"/>
            </a:br>
            <a:r>
              <a:rPr lang="es-ES" dirty="0"/>
              <a:t>el análisis de datos, juntos</a:t>
            </a:r>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r>
              <a:rPr lang="es-ES" dirty="0"/>
              <a:t>Ana María Bisbé York</a:t>
            </a:r>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r>
              <a:rPr lang="es-ES" dirty="0"/>
              <a:t>Consultora Business </a:t>
            </a:r>
            <a:r>
              <a:rPr lang="en-US" dirty="0"/>
              <a:t>Intelligence</a:t>
            </a:r>
          </a:p>
          <a:p>
            <a:r>
              <a:rPr lang="es-ES" dirty="0"/>
              <a:t>Microsoft </a:t>
            </a:r>
            <a:r>
              <a:rPr lang="en-US" dirty="0"/>
              <a:t>Partner</a:t>
            </a:r>
            <a:r>
              <a:rPr lang="es-ES" dirty="0"/>
              <a:t> en Power BI</a:t>
            </a:r>
          </a:p>
          <a:p>
            <a:r>
              <a:rPr lang="es-ES" dirty="0"/>
              <a:t>Microsoft Data </a:t>
            </a:r>
            <a:r>
              <a:rPr lang="en-US" dirty="0"/>
              <a:t>Platform</a:t>
            </a:r>
            <a:r>
              <a:rPr lang="es-ES" dirty="0"/>
              <a:t> MVP</a:t>
            </a:r>
          </a:p>
          <a:p>
            <a:r>
              <a:rPr lang="es-ES" dirty="0"/>
              <a:t>LinkedIn Learning </a:t>
            </a:r>
            <a:r>
              <a:rPr lang="en-US" dirty="0"/>
              <a:t>Trainer</a:t>
            </a:r>
          </a:p>
          <a:p>
            <a:r>
              <a:rPr lang="es-ES" dirty="0">
                <a:hlinkClick r:id="rId2"/>
              </a:rPr>
              <a:t>https://www.linkedin.com/in/ambynet</a:t>
            </a:r>
            <a:r>
              <a:rPr lang="es-ES" dirty="0"/>
              <a:t> </a:t>
            </a:r>
          </a:p>
          <a:p>
            <a:r>
              <a:rPr lang="es-ES" dirty="0">
                <a:hlinkClick r:id="rId3"/>
              </a:rPr>
              <a:t>https://amby.net</a:t>
            </a:r>
            <a:r>
              <a:rPr lang="es-ES" dirty="0"/>
              <a:t>  </a:t>
            </a:r>
            <a:endParaRPr lang="en-US" dirty="0"/>
          </a:p>
        </p:txBody>
      </p:sp>
      <p:sp>
        <p:nvSpPr>
          <p:cNvPr id="15" name="Marcador de texto 14">
            <a:extLst>
              <a:ext uri="{FF2B5EF4-FFF2-40B4-BE49-F238E27FC236}">
                <a16:creationId xmlns:a16="http://schemas.microsoft.com/office/drawing/2014/main" id="{94B8A35A-77D2-444B-A9CE-DDD558071840}"/>
              </a:ext>
            </a:extLst>
          </p:cNvPr>
          <p:cNvSpPr>
            <a:spLocks noGrp="1"/>
          </p:cNvSpPr>
          <p:nvPr>
            <p:ph type="body" sz="quarter" idx="16"/>
          </p:nvPr>
        </p:nvSpPr>
        <p:spPr/>
        <p:txBody>
          <a:bodyPr/>
          <a:lstStyle/>
          <a:p>
            <a:endParaRPr lang="en-US"/>
          </a:p>
        </p:txBody>
      </p:sp>
      <p:sp>
        <p:nvSpPr>
          <p:cNvPr id="16" name="Marcador de texto 15">
            <a:extLst>
              <a:ext uri="{FF2B5EF4-FFF2-40B4-BE49-F238E27FC236}">
                <a16:creationId xmlns:a16="http://schemas.microsoft.com/office/drawing/2014/main" id="{CAD1E051-A5DE-400C-B02E-89D06EF4F2DC}"/>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4095216866"/>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a:xfrm>
            <a:off x="2421082" y="3191619"/>
            <a:ext cx="7349836" cy="553998"/>
          </a:xfrm>
        </p:spPr>
        <p:txBody>
          <a:bodyPr/>
          <a:lstStyle/>
          <a:p>
            <a:r>
              <a:rPr lang="es-ES" dirty="0"/>
              <a:t>Recursos</a:t>
            </a:r>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17027181"/>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Microsoft Learn</a:t>
            </a:r>
          </a:p>
        </p:txBody>
      </p:sp>
      <p:sp>
        <p:nvSpPr>
          <p:cNvPr id="3" name="Marcador de contenido 2"/>
          <p:cNvSpPr>
            <a:spLocks noGrp="1"/>
          </p:cNvSpPr>
          <p:nvPr>
            <p:ph type="body" sz="quarter" idx="10"/>
          </p:nvPr>
        </p:nvSpPr>
        <p:spPr/>
        <p:txBody>
          <a:bodyPr/>
          <a:lstStyle/>
          <a:p>
            <a:r>
              <a:rPr lang="es-ES" dirty="0">
                <a:hlinkClick r:id="rId3"/>
              </a:rPr>
              <a:t>https://docs.microsoft.com/es-es/learn/</a:t>
            </a:r>
            <a:endParaRPr lang="es-ES" dirty="0"/>
          </a:p>
          <a:p>
            <a:pPr lvl="1"/>
            <a:endParaRPr lang="es-ES" dirty="0"/>
          </a:p>
          <a:p>
            <a:pPr lvl="1"/>
            <a:r>
              <a:rPr lang="es-ES" dirty="0"/>
              <a:t> </a:t>
            </a:r>
          </a:p>
        </p:txBody>
      </p:sp>
      <p:pic>
        <p:nvPicPr>
          <p:cNvPr id="5" name="Imagen 4">
            <a:extLst>
              <a:ext uri="{FF2B5EF4-FFF2-40B4-BE49-F238E27FC236}">
                <a16:creationId xmlns:a16="http://schemas.microsoft.com/office/drawing/2014/main" id="{17356791-4FA8-4A35-A2D5-59D81C2CF49F}"/>
              </a:ext>
            </a:extLst>
          </p:cNvPr>
          <p:cNvPicPr>
            <a:picLocks noChangeAspect="1"/>
          </p:cNvPicPr>
          <p:nvPr/>
        </p:nvPicPr>
        <p:blipFill>
          <a:blip r:embed="rId4"/>
          <a:stretch>
            <a:fillRect/>
          </a:stretch>
        </p:blipFill>
        <p:spPr>
          <a:xfrm>
            <a:off x="2500511" y="2434726"/>
            <a:ext cx="6697243" cy="3450922"/>
          </a:xfrm>
          <a:prstGeom prst="rect">
            <a:avLst/>
          </a:prstGeom>
        </p:spPr>
      </p:pic>
    </p:spTree>
    <p:extLst>
      <p:ext uri="{BB962C8B-B14F-4D97-AF65-F5344CB8AC3E}">
        <p14:creationId xmlns:p14="http://schemas.microsoft.com/office/powerpoint/2010/main" val="2534910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D038E2-C7E8-4C53-AACE-30C0A58D8A99}"/>
              </a:ext>
            </a:extLst>
          </p:cNvPr>
          <p:cNvSpPr>
            <a:spLocks noGrp="1"/>
          </p:cNvSpPr>
          <p:nvPr>
            <p:ph type="title"/>
          </p:nvPr>
        </p:nvSpPr>
        <p:spPr/>
        <p:txBody>
          <a:bodyPr/>
          <a:lstStyle/>
          <a:p>
            <a:r>
              <a:rPr lang="es-ES" dirty="0"/>
              <a:t>Vídeos</a:t>
            </a:r>
            <a:r>
              <a:rPr lang="en-US" dirty="0"/>
              <a:t> Power BI</a:t>
            </a:r>
            <a:endParaRPr lang="es-ES" dirty="0"/>
          </a:p>
        </p:txBody>
      </p:sp>
      <p:sp>
        <p:nvSpPr>
          <p:cNvPr id="4" name="Marcador de contenido 3">
            <a:extLst>
              <a:ext uri="{FF2B5EF4-FFF2-40B4-BE49-F238E27FC236}">
                <a16:creationId xmlns:a16="http://schemas.microsoft.com/office/drawing/2014/main" id="{35296D80-EE28-4E9C-8832-7C953CF93D2F}"/>
              </a:ext>
            </a:extLst>
          </p:cNvPr>
          <p:cNvSpPr>
            <a:spLocks noGrp="1"/>
          </p:cNvSpPr>
          <p:nvPr>
            <p:ph type="body" sz="quarter" idx="10"/>
          </p:nvPr>
        </p:nvSpPr>
        <p:spPr/>
        <p:txBody>
          <a:bodyPr>
            <a:normAutofit/>
          </a:bodyPr>
          <a:lstStyle/>
          <a:p>
            <a:r>
              <a:rPr lang="en-US" dirty="0">
                <a:hlinkClick r:id="rId3"/>
              </a:rPr>
              <a:t>Microsoft Power BI</a:t>
            </a:r>
            <a:r>
              <a:rPr lang="en-US" dirty="0"/>
              <a:t> (</a:t>
            </a:r>
            <a:r>
              <a:rPr lang="en-US" dirty="0" err="1"/>
              <a:t>youtube</a:t>
            </a:r>
            <a:r>
              <a:rPr lang="en-US" dirty="0"/>
              <a:t>)</a:t>
            </a:r>
          </a:p>
          <a:p>
            <a:endParaRPr lang="en-US" dirty="0"/>
          </a:p>
          <a:p>
            <a:r>
              <a:rPr lang="en-US" dirty="0">
                <a:hlinkClick r:id="rId4"/>
              </a:rPr>
              <a:t>https://www.youtube.com/channel/UCFp1vaKzpfvoGai0vE5VJ0w</a:t>
            </a:r>
            <a:endParaRPr lang="es-ES" dirty="0"/>
          </a:p>
        </p:txBody>
      </p:sp>
      <p:pic>
        <p:nvPicPr>
          <p:cNvPr id="5" name="Imagen 4">
            <a:extLst>
              <a:ext uri="{FF2B5EF4-FFF2-40B4-BE49-F238E27FC236}">
                <a16:creationId xmlns:a16="http://schemas.microsoft.com/office/drawing/2014/main" id="{CC32C5C1-8C91-47A2-9BE0-A73A56ADAAAE}"/>
              </a:ext>
            </a:extLst>
          </p:cNvPr>
          <p:cNvPicPr>
            <a:picLocks noChangeAspect="1"/>
          </p:cNvPicPr>
          <p:nvPr/>
        </p:nvPicPr>
        <p:blipFill>
          <a:blip r:embed="rId5"/>
          <a:stretch>
            <a:fillRect/>
          </a:stretch>
        </p:blipFill>
        <p:spPr>
          <a:xfrm>
            <a:off x="5670698" y="1011198"/>
            <a:ext cx="4011933" cy="1652706"/>
          </a:xfrm>
          <a:prstGeom prst="rect">
            <a:avLst/>
          </a:prstGeom>
        </p:spPr>
      </p:pic>
      <p:pic>
        <p:nvPicPr>
          <p:cNvPr id="2" name="Imagen 1">
            <a:extLst>
              <a:ext uri="{FF2B5EF4-FFF2-40B4-BE49-F238E27FC236}">
                <a16:creationId xmlns:a16="http://schemas.microsoft.com/office/drawing/2014/main" id="{3F914A70-D576-4325-A9AE-AD8A695095E3}"/>
              </a:ext>
            </a:extLst>
          </p:cNvPr>
          <p:cNvPicPr>
            <a:picLocks noChangeAspect="1"/>
          </p:cNvPicPr>
          <p:nvPr/>
        </p:nvPicPr>
        <p:blipFill>
          <a:blip r:embed="rId6"/>
          <a:stretch>
            <a:fillRect/>
          </a:stretch>
        </p:blipFill>
        <p:spPr>
          <a:xfrm>
            <a:off x="4240881" y="3559521"/>
            <a:ext cx="4514004" cy="2504954"/>
          </a:xfrm>
          <a:prstGeom prst="rect">
            <a:avLst/>
          </a:prstGeom>
        </p:spPr>
      </p:pic>
    </p:spTree>
    <p:extLst>
      <p:ext uri="{BB962C8B-B14F-4D97-AF65-F5344CB8AC3E}">
        <p14:creationId xmlns:p14="http://schemas.microsoft.com/office/powerpoint/2010/main" val="3479971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DFAF7-6EC5-4AD9-9258-C7AC87F3362B}"/>
              </a:ext>
            </a:extLst>
          </p:cNvPr>
          <p:cNvSpPr>
            <a:spLocks noGrp="1"/>
          </p:cNvSpPr>
          <p:nvPr>
            <p:ph type="title"/>
          </p:nvPr>
        </p:nvSpPr>
        <p:spPr/>
        <p:txBody>
          <a:bodyPr/>
          <a:lstStyle/>
          <a:p>
            <a:r>
              <a:rPr lang="es-ES" dirty="0"/>
              <a:t>Libros</a:t>
            </a:r>
            <a:endParaRPr lang="en-US" dirty="0"/>
          </a:p>
        </p:txBody>
      </p:sp>
      <p:sp>
        <p:nvSpPr>
          <p:cNvPr id="3" name="Marcador de texto 2">
            <a:extLst>
              <a:ext uri="{FF2B5EF4-FFF2-40B4-BE49-F238E27FC236}">
                <a16:creationId xmlns:a16="http://schemas.microsoft.com/office/drawing/2014/main" id="{983D1DC5-F4D9-4E24-9362-A2FBE3F5695A}"/>
              </a:ext>
            </a:extLst>
          </p:cNvPr>
          <p:cNvSpPr>
            <a:spLocks noGrp="1"/>
          </p:cNvSpPr>
          <p:nvPr>
            <p:ph type="body" sz="quarter" idx="10"/>
          </p:nvPr>
        </p:nvSpPr>
        <p:spPr>
          <a:xfrm>
            <a:off x="584200" y="1779318"/>
            <a:ext cx="11018520" cy="1261884"/>
          </a:xfrm>
        </p:spPr>
        <p:txBody>
          <a:bodyPr/>
          <a:lstStyle/>
          <a:p>
            <a:pPr lvl="1"/>
            <a:r>
              <a:rPr lang="en-US" dirty="0">
                <a:hlinkClick r:id="rId2"/>
              </a:rPr>
              <a:t>https://radacad.com/online-book-analytics-with-power-bi-and-r</a:t>
            </a:r>
            <a:endParaRPr lang="en-US" dirty="0"/>
          </a:p>
          <a:p>
            <a:pPr lvl="1"/>
            <a:r>
              <a:rPr lang="en-US" dirty="0">
                <a:hlinkClick r:id="rId3"/>
              </a:rPr>
              <a:t>https://radacad.com/book-azure-machine-learning-studio-an-unleashed-guide</a:t>
            </a:r>
            <a:endParaRPr lang="en-US" dirty="0"/>
          </a:p>
          <a:p>
            <a:endParaRPr lang="en-US" dirty="0"/>
          </a:p>
        </p:txBody>
      </p:sp>
      <p:pic>
        <p:nvPicPr>
          <p:cNvPr id="4" name="Imagen 3">
            <a:extLst>
              <a:ext uri="{FF2B5EF4-FFF2-40B4-BE49-F238E27FC236}">
                <a16:creationId xmlns:a16="http://schemas.microsoft.com/office/drawing/2014/main" id="{46FA83D5-678A-4CAE-A29E-0E73E2EE0F40}"/>
              </a:ext>
            </a:extLst>
          </p:cNvPr>
          <p:cNvPicPr>
            <a:picLocks noChangeAspect="1"/>
          </p:cNvPicPr>
          <p:nvPr/>
        </p:nvPicPr>
        <p:blipFill>
          <a:blip r:embed="rId4"/>
          <a:stretch>
            <a:fillRect/>
          </a:stretch>
        </p:blipFill>
        <p:spPr>
          <a:xfrm>
            <a:off x="3184888" y="2637527"/>
            <a:ext cx="2967141" cy="3850294"/>
          </a:xfrm>
          <a:prstGeom prst="rect">
            <a:avLst/>
          </a:prstGeom>
        </p:spPr>
      </p:pic>
      <p:pic>
        <p:nvPicPr>
          <p:cNvPr id="5" name="Imagen 4">
            <a:extLst>
              <a:ext uri="{FF2B5EF4-FFF2-40B4-BE49-F238E27FC236}">
                <a16:creationId xmlns:a16="http://schemas.microsoft.com/office/drawing/2014/main" id="{9D42F0F9-5992-4D5E-97B1-B57C993DFA63}"/>
              </a:ext>
            </a:extLst>
          </p:cNvPr>
          <p:cNvPicPr>
            <a:picLocks noChangeAspect="1"/>
          </p:cNvPicPr>
          <p:nvPr/>
        </p:nvPicPr>
        <p:blipFill>
          <a:blip r:embed="rId5"/>
          <a:stretch>
            <a:fillRect/>
          </a:stretch>
        </p:blipFill>
        <p:spPr>
          <a:xfrm>
            <a:off x="6594733" y="2637527"/>
            <a:ext cx="2974569" cy="3850294"/>
          </a:xfrm>
          <a:prstGeom prst="rect">
            <a:avLst/>
          </a:prstGeom>
        </p:spPr>
      </p:pic>
    </p:spTree>
    <p:extLst>
      <p:ext uri="{BB962C8B-B14F-4D97-AF65-F5344CB8AC3E}">
        <p14:creationId xmlns:p14="http://schemas.microsoft.com/office/powerpoint/2010/main" val="24248701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DFAF7-6EC5-4AD9-9258-C7AC87F3362B}"/>
              </a:ext>
            </a:extLst>
          </p:cNvPr>
          <p:cNvSpPr>
            <a:spLocks noGrp="1"/>
          </p:cNvSpPr>
          <p:nvPr>
            <p:ph type="title"/>
          </p:nvPr>
        </p:nvSpPr>
        <p:spPr/>
        <p:txBody>
          <a:bodyPr/>
          <a:lstStyle/>
          <a:p>
            <a:r>
              <a:rPr lang="es-ES" dirty="0"/>
              <a:t>Libros</a:t>
            </a:r>
            <a:endParaRPr lang="en-US" dirty="0"/>
          </a:p>
        </p:txBody>
      </p:sp>
      <p:sp>
        <p:nvSpPr>
          <p:cNvPr id="3" name="Marcador de texto 2">
            <a:extLst>
              <a:ext uri="{FF2B5EF4-FFF2-40B4-BE49-F238E27FC236}">
                <a16:creationId xmlns:a16="http://schemas.microsoft.com/office/drawing/2014/main" id="{983D1DC5-F4D9-4E24-9362-A2FBE3F5695A}"/>
              </a:ext>
            </a:extLst>
          </p:cNvPr>
          <p:cNvSpPr>
            <a:spLocks noGrp="1"/>
          </p:cNvSpPr>
          <p:nvPr>
            <p:ph type="body" sz="quarter" idx="10"/>
          </p:nvPr>
        </p:nvSpPr>
        <p:spPr>
          <a:xfrm>
            <a:off x="584200" y="1779318"/>
            <a:ext cx="11018520" cy="892552"/>
          </a:xfrm>
        </p:spPr>
        <p:txBody>
          <a:bodyPr/>
          <a:lstStyle/>
          <a:p>
            <a:pPr lvl="1"/>
            <a:r>
              <a:rPr lang="en-US" dirty="0"/>
              <a:t>¡¡¡ </a:t>
            </a:r>
            <a:r>
              <a:rPr lang="es-ES" dirty="0"/>
              <a:t>Próximamente</a:t>
            </a:r>
            <a:r>
              <a:rPr lang="en-US" dirty="0"/>
              <a:t> !!!</a:t>
            </a:r>
          </a:p>
          <a:p>
            <a:endParaRPr lang="en-US" dirty="0"/>
          </a:p>
        </p:txBody>
      </p:sp>
      <p:pic>
        <p:nvPicPr>
          <p:cNvPr id="6" name="Imagen 5">
            <a:extLst>
              <a:ext uri="{FF2B5EF4-FFF2-40B4-BE49-F238E27FC236}">
                <a16:creationId xmlns:a16="http://schemas.microsoft.com/office/drawing/2014/main" id="{1EF39123-6A91-4C07-964F-96655D5917C2}"/>
              </a:ext>
            </a:extLst>
          </p:cNvPr>
          <p:cNvPicPr>
            <a:picLocks noChangeAspect="1"/>
          </p:cNvPicPr>
          <p:nvPr/>
        </p:nvPicPr>
        <p:blipFill>
          <a:blip r:embed="rId2"/>
          <a:stretch>
            <a:fillRect/>
          </a:stretch>
        </p:blipFill>
        <p:spPr>
          <a:xfrm>
            <a:off x="4479186" y="595425"/>
            <a:ext cx="3782312" cy="5974548"/>
          </a:xfrm>
          <a:prstGeom prst="rect">
            <a:avLst/>
          </a:prstGeom>
        </p:spPr>
      </p:pic>
    </p:spTree>
    <p:extLst>
      <p:ext uri="{BB962C8B-B14F-4D97-AF65-F5344CB8AC3E}">
        <p14:creationId xmlns:p14="http://schemas.microsoft.com/office/powerpoint/2010/main" val="27640284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a:t>Introducción</a:t>
            </a:r>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32825132"/>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D038E2-C7E8-4C53-AACE-30C0A58D8A99}"/>
              </a:ext>
            </a:extLst>
          </p:cNvPr>
          <p:cNvSpPr>
            <a:spLocks noGrp="1"/>
          </p:cNvSpPr>
          <p:nvPr>
            <p:ph type="title"/>
          </p:nvPr>
        </p:nvSpPr>
        <p:spPr/>
        <p:txBody>
          <a:bodyPr/>
          <a:lstStyle/>
          <a:p>
            <a:r>
              <a:rPr lang="en-US" dirty="0"/>
              <a:t>LinkedIn Learning</a:t>
            </a:r>
            <a:endParaRPr lang="es-ES" dirty="0"/>
          </a:p>
        </p:txBody>
      </p:sp>
      <p:sp>
        <p:nvSpPr>
          <p:cNvPr id="4" name="Marcador de contenido 3">
            <a:extLst>
              <a:ext uri="{FF2B5EF4-FFF2-40B4-BE49-F238E27FC236}">
                <a16:creationId xmlns:a16="http://schemas.microsoft.com/office/drawing/2014/main" id="{35296D80-EE28-4E9C-8832-7C953CF93D2F}"/>
              </a:ext>
            </a:extLst>
          </p:cNvPr>
          <p:cNvSpPr>
            <a:spLocks noGrp="1"/>
          </p:cNvSpPr>
          <p:nvPr>
            <p:ph type="body" sz="quarter" idx="10"/>
          </p:nvPr>
        </p:nvSpPr>
        <p:spPr>
          <a:xfrm>
            <a:off x="584200" y="1779318"/>
            <a:ext cx="11018520" cy="4708981"/>
          </a:xfrm>
        </p:spPr>
        <p:txBody>
          <a:bodyPr/>
          <a:lstStyle/>
          <a:p>
            <a:r>
              <a:rPr lang="es-ES" dirty="0"/>
              <a:t>Cursos</a:t>
            </a:r>
            <a:r>
              <a:rPr lang="en-US" dirty="0"/>
              <a:t> Power BI </a:t>
            </a:r>
            <a:r>
              <a:rPr lang="es-ES" dirty="0"/>
              <a:t>en</a:t>
            </a:r>
            <a:r>
              <a:rPr lang="en-US" dirty="0"/>
              <a:t> LinkedIn Learning</a:t>
            </a:r>
          </a:p>
          <a:p>
            <a:pPr lvl="1"/>
            <a:r>
              <a:rPr lang="en-US" dirty="0">
                <a:hlinkClick r:id="rId3"/>
              </a:rPr>
              <a:t>https://www.linkedin.com/learning/instructors/ana-maria-bisbe-york</a:t>
            </a:r>
            <a:endParaRPr lang="en-US" dirty="0"/>
          </a:p>
          <a:p>
            <a:r>
              <a:rPr lang="es-ES" dirty="0"/>
              <a:t>Power BI esencial</a:t>
            </a:r>
          </a:p>
          <a:p>
            <a:pPr lvl="1"/>
            <a:r>
              <a:rPr lang="es-ES" dirty="0">
                <a:hlinkClick r:id="rId4"/>
              </a:rPr>
              <a:t>https://www.linkedin.com/learning/power-bi-esencial</a:t>
            </a:r>
            <a:r>
              <a:rPr lang="es-ES" dirty="0"/>
              <a:t> </a:t>
            </a:r>
          </a:p>
          <a:p>
            <a:r>
              <a:rPr lang="es-ES" dirty="0"/>
              <a:t>Power BI avanzado</a:t>
            </a:r>
          </a:p>
          <a:p>
            <a:pPr lvl="1"/>
            <a:r>
              <a:rPr lang="es-ES" dirty="0">
                <a:hlinkClick r:id="rId5"/>
              </a:rPr>
              <a:t>https://www.linkedin.com/learning/power-bi-avanzado</a:t>
            </a:r>
            <a:r>
              <a:rPr lang="es-ES" dirty="0"/>
              <a:t>  </a:t>
            </a:r>
          </a:p>
          <a:p>
            <a:r>
              <a:rPr lang="es-ES" dirty="0"/>
              <a:t>Minería de datos esencial con Azure ML y Power BI</a:t>
            </a:r>
          </a:p>
          <a:p>
            <a:pPr lvl="1"/>
            <a:r>
              <a:rPr lang="es-ES" dirty="0">
                <a:hlinkClick r:id="rId6"/>
              </a:rPr>
              <a:t>https://www.linkedin.com/learning/data-scientist-azure-ml-y-power-bi-para-mineria-de-datos-esencial</a:t>
            </a:r>
            <a:endParaRPr lang="es-ES" dirty="0"/>
          </a:p>
          <a:p>
            <a:pPr lvl="1"/>
            <a:endParaRPr lang="es-ES" dirty="0"/>
          </a:p>
          <a:p>
            <a:pPr lvl="1"/>
            <a:endParaRPr lang="en-US" dirty="0"/>
          </a:p>
        </p:txBody>
      </p:sp>
      <p:pic>
        <p:nvPicPr>
          <p:cNvPr id="2" name="Imagen 1">
            <a:extLst>
              <a:ext uri="{FF2B5EF4-FFF2-40B4-BE49-F238E27FC236}">
                <a16:creationId xmlns:a16="http://schemas.microsoft.com/office/drawing/2014/main" id="{9DA753F7-341F-404B-9101-722178D519CB}"/>
              </a:ext>
            </a:extLst>
          </p:cNvPr>
          <p:cNvPicPr>
            <a:picLocks noChangeAspect="1"/>
          </p:cNvPicPr>
          <p:nvPr/>
        </p:nvPicPr>
        <p:blipFill>
          <a:blip r:embed="rId7"/>
          <a:stretch>
            <a:fillRect/>
          </a:stretch>
        </p:blipFill>
        <p:spPr>
          <a:xfrm>
            <a:off x="8706344" y="2703532"/>
            <a:ext cx="2159962" cy="1864898"/>
          </a:xfrm>
          <a:prstGeom prst="rect">
            <a:avLst/>
          </a:prstGeom>
        </p:spPr>
      </p:pic>
    </p:spTree>
    <p:extLst>
      <p:ext uri="{BB962C8B-B14F-4D97-AF65-F5344CB8AC3E}">
        <p14:creationId xmlns:p14="http://schemas.microsoft.com/office/powerpoint/2010/main" val="1447397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7181E-4AA7-4F3F-AFD2-6159023FF64B}"/>
              </a:ext>
            </a:extLst>
          </p:cNvPr>
          <p:cNvSpPr>
            <a:spLocks noGrp="1"/>
          </p:cNvSpPr>
          <p:nvPr>
            <p:ph type="title"/>
          </p:nvPr>
        </p:nvSpPr>
        <p:spPr/>
        <p:txBody>
          <a:bodyPr/>
          <a:lstStyle/>
          <a:p>
            <a:r>
              <a:rPr lang="es-ES" dirty="0"/>
              <a:t>Necesidades analíticas</a:t>
            </a:r>
            <a:endParaRPr lang="en-US" dirty="0"/>
          </a:p>
        </p:txBody>
      </p:sp>
      <p:sp>
        <p:nvSpPr>
          <p:cNvPr id="3" name="Marcador de contenido 2">
            <a:extLst>
              <a:ext uri="{FF2B5EF4-FFF2-40B4-BE49-F238E27FC236}">
                <a16:creationId xmlns:a16="http://schemas.microsoft.com/office/drawing/2014/main" id="{7F62B5FA-2F94-4043-8692-40D9B8A3EFF7}"/>
              </a:ext>
            </a:extLst>
          </p:cNvPr>
          <p:cNvSpPr>
            <a:spLocks noGrp="1"/>
          </p:cNvSpPr>
          <p:nvPr>
            <p:ph type="body" sz="quarter" idx="10"/>
          </p:nvPr>
        </p:nvSpPr>
        <p:spPr>
          <a:xfrm>
            <a:off x="584200" y="1779318"/>
            <a:ext cx="11018520" cy="3139321"/>
          </a:xfrm>
        </p:spPr>
        <p:txBody>
          <a:bodyPr/>
          <a:lstStyle/>
          <a:p>
            <a:r>
              <a:rPr lang="es-ES" dirty="0"/>
              <a:t>Estadísticas</a:t>
            </a:r>
          </a:p>
          <a:p>
            <a:r>
              <a:rPr lang="es-ES" dirty="0"/>
              <a:t>Minería de datos y Machine Learning</a:t>
            </a:r>
          </a:p>
          <a:p>
            <a:r>
              <a:rPr lang="es-ES" dirty="0"/>
              <a:t>R y Python</a:t>
            </a:r>
          </a:p>
          <a:p>
            <a:r>
              <a:rPr lang="es-ES" dirty="0"/>
              <a:t>Microsoft Power </a:t>
            </a:r>
            <a:r>
              <a:rPr lang="en-US" dirty="0"/>
              <a:t>Platform</a:t>
            </a:r>
          </a:p>
          <a:p>
            <a:r>
              <a:rPr lang="es-ES" dirty="0"/>
              <a:t>Power BI </a:t>
            </a:r>
          </a:p>
          <a:p>
            <a:pPr lvl="1"/>
            <a:r>
              <a:rPr lang="es-ES" dirty="0"/>
              <a:t> desde 24 de julio de 2015 </a:t>
            </a:r>
            <a:r>
              <a:rPr lang="es-ES" dirty="0">
                <a:sym typeface="Wingdings" panose="05000000000000000000" pitchFamily="2" charset="2"/>
              </a:rPr>
              <a:t> !!!</a:t>
            </a:r>
            <a:endParaRPr lang="es-ES" dirty="0"/>
          </a:p>
        </p:txBody>
      </p:sp>
    </p:spTree>
    <p:extLst>
      <p:ext uri="{BB962C8B-B14F-4D97-AF65-F5344CB8AC3E}">
        <p14:creationId xmlns:p14="http://schemas.microsoft.com/office/powerpoint/2010/main" val="503787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Análisis de datos para conocer ¿por qué?</a:t>
            </a:r>
            <a:endParaRPr lang="es-ES" dirty="0"/>
          </a:p>
        </p:txBody>
      </p:sp>
      <p:sp>
        <p:nvSpPr>
          <p:cNvPr id="3" name="Marcador de contenido 2"/>
          <p:cNvSpPr>
            <a:spLocks noGrp="1"/>
          </p:cNvSpPr>
          <p:nvPr>
            <p:ph type="body" sz="quarter" idx="10"/>
          </p:nvPr>
        </p:nvSpPr>
        <p:spPr>
          <a:xfrm>
            <a:off x="584200" y="1779318"/>
            <a:ext cx="11018520" cy="3447098"/>
          </a:xfrm>
        </p:spPr>
        <p:txBody>
          <a:bodyPr/>
          <a:lstStyle/>
          <a:p>
            <a:pPr marL="457200" indent="-457200">
              <a:buFont typeface="Arial" panose="020B0604020202020204" pitchFamily="34" charset="0"/>
              <a:buChar char="•"/>
            </a:pPr>
            <a:r>
              <a:rPr lang="es-ES" dirty="0"/>
              <a:t>Descubrir razones de éxito o fracaso</a:t>
            </a:r>
          </a:p>
          <a:p>
            <a:pPr marL="457200" indent="-457200">
              <a:buFont typeface="Arial" panose="020B0604020202020204" pitchFamily="34" charset="0"/>
              <a:buChar char="•"/>
            </a:pPr>
            <a:r>
              <a:rPr lang="es-ES" dirty="0"/>
              <a:t>Predecir</a:t>
            </a:r>
          </a:p>
          <a:p>
            <a:pPr marL="457200" indent="-457200">
              <a:buFont typeface="Arial" panose="020B0604020202020204" pitchFamily="34" charset="0"/>
              <a:buChar char="•"/>
            </a:pPr>
            <a:r>
              <a:rPr lang="es-ES" dirty="0"/>
              <a:t>Obtener el conocimiento para gestionar:</a:t>
            </a:r>
          </a:p>
          <a:p>
            <a:pPr marL="712788" lvl="1" indent="-457200">
              <a:buFont typeface="Arial" panose="020B0604020202020204" pitchFamily="34" charset="0"/>
              <a:buChar char="•"/>
            </a:pPr>
            <a:r>
              <a:rPr lang="es-ES" dirty="0"/>
              <a:t>Riesgo de un crédito a un cliente</a:t>
            </a:r>
          </a:p>
          <a:p>
            <a:pPr marL="712788" lvl="1" indent="-457200">
              <a:buFont typeface="Arial" panose="020B0604020202020204" pitchFamily="34" charset="0"/>
              <a:buChar char="•"/>
            </a:pPr>
            <a:r>
              <a:rPr lang="es-ES" dirty="0"/>
              <a:t>Identificar enfermedades que se deriven de otras</a:t>
            </a:r>
          </a:p>
          <a:p>
            <a:pPr marL="712788" lvl="1" indent="-457200">
              <a:buFont typeface="Arial" panose="020B0604020202020204" pitchFamily="34" charset="0"/>
              <a:buChar char="•"/>
            </a:pPr>
            <a:r>
              <a:rPr lang="es-ES" dirty="0"/>
              <a:t>Garantizar inventario según previsión de ventas </a:t>
            </a:r>
          </a:p>
          <a:p>
            <a:pPr marL="712788" lvl="1" indent="-457200">
              <a:buFont typeface="Arial" panose="020B0604020202020204" pitchFamily="34" charset="0"/>
              <a:buChar char="•"/>
            </a:pPr>
            <a:r>
              <a:rPr lang="es-ES" dirty="0"/>
              <a:t>Contribuir a la preparación anticipada a fenómenos meteorológicos</a:t>
            </a:r>
          </a:p>
          <a:p>
            <a:pPr marL="712788" lvl="1" indent="-457200">
              <a:buFont typeface="Arial" panose="020B0604020202020204" pitchFamily="34" charset="0"/>
              <a:buChar char="•"/>
            </a:pPr>
            <a:r>
              <a:rPr lang="es-ES" dirty="0"/>
              <a:t>Actividades o productos a combinar</a:t>
            </a:r>
          </a:p>
        </p:txBody>
      </p:sp>
    </p:spTree>
    <p:extLst>
      <p:ext uri="{BB962C8B-B14F-4D97-AF65-F5344CB8AC3E}">
        <p14:creationId xmlns:p14="http://schemas.microsoft.com/office/powerpoint/2010/main" val="556548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a:t>La minería de datos en el proceso de búsqueda de conocimiento</a:t>
            </a:r>
            <a:endParaRPr lang="es-ES" dirty="0"/>
          </a:p>
        </p:txBody>
      </p:sp>
      <p:sp>
        <p:nvSpPr>
          <p:cNvPr id="5" name="Marcador de contenido 4"/>
          <p:cNvSpPr>
            <a:spLocks noGrp="1"/>
          </p:cNvSpPr>
          <p:nvPr>
            <p:ph type="body" sz="quarter" idx="10"/>
          </p:nvPr>
        </p:nvSpPr>
        <p:spPr>
          <a:xfrm>
            <a:off x="584200" y="1779318"/>
            <a:ext cx="11018520" cy="4308872"/>
          </a:xfrm>
        </p:spPr>
        <p:txBody>
          <a:bodyPr/>
          <a:lstStyle/>
          <a:p>
            <a:endParaRPr lang="es-ES" dirty="0"/>
          </a:p>
          <a:p>
            <a:endParaRPr lang="es-ES" dirty="0"/>
          </a:p>
          <a:p>
            <a:endParaRPr lang="es-ES" dirty="0"/>
          </a:p>
          <a:p>
            <a:endParaRPr lang="es-ES" dirty="0"/>
          </a:p>
          <a:p>
            <a:endParaRPr lang="es-ES" dirty="0"/>
          </a:p>
          <a:p>
            <a:endParaRPr lang="es-ES" dirty="0"/>
          </a:p>
          <a:p>
            <a:endParaRPr lang="es-ES" dirty="0"/>
          </a:p>
          <a:p>
            <a:pPr lvl="1"/>
            <a:r>
              <a:rPr lang="es-ES" dirty="0"/>
              <a:t>http://www.csd.uwo.ca/faculty/ling/cs435/fayyad.pdf  - 1997</a:t>
            </a:r>
          </a:p>
        </p:txBody>
      </p:sp>
      <p:pic>
        <p:nvPicPr>
          <p:cNvPr id="6" name="Imagen 5"/>
          <p:cNvPicPr>
            <a:picLocks noChangeAspect="1"/>
          </p:cNvPicPr>
          <p:nvPr/>
        </p:nvPicPr>
        <p:blipFill>
          <a:blip r:embed="rId3"/>
          <a:stretch>
            <a:fillRect/>
          </a:stretch>
        </p:blipFill>
        <p:spPr>
          <a:xfrm>
            <a:off x="1381577" y="1621324"/>
            <a:ext cx="10066289" cy="3883364"/>
          </a:xfrm>
          <a:prstGeom prst="rect">
            <a:avLst/>
          </a:prstGeom>
        </p:spPr>
      </p:pic>
    </p:spTree>
    <p:extLst>
      <p:ext uri="{BB962C8B-B14F-4D97-AF65-F5344CB8AC3E}">
        <p14:creationId xmlns:p14="http://schemas.microsoft.com/office/powerpoint/2010/main" val="1836845593"/>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92cd8354-19e0-47e3-879f-674e86e0d77f</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1108</TotalTime>
  <Words>2160</Words>
  <Application>Microsoft Office PowerPoint</Application>
  <PresentationFormat>Panorámica</PresentationFormat>
  <Paragraphs>282</Paragraphs>
  <Slides>60</Slides>
  <Notes>22</Notes>
  <HiddenSlides>5</HiddenSlides>
  <MMClips>0</MMClips>
  <ScaleCrop>false</ScaleCrop>
  <HeadingPairs>
    <vt:vector size="8" baseType="variant">
      <vt:variant>
        <vt:lpstr>Fuentes usadas</vt:lpstr>
      </vt:variant>
      <vt:variant>
        <vt:i4>9</vt:i4>
      </vt:variant>
      <vt:variant>
        <vt:lpstr>Tema</vt:lpstr>
      </vt:variant>
      <vt:variant>
        <vt:i4>3</vt:i4>
      </vt:variant>
      <vt:variant>
        <vt:lpstr>Servidores OLE incrustados</vt:lpstr>
      </vt:variant>
      <vt:variant>
        <vt:i4>1</vt:i4>
      </vt:variant>
      <vt:variant>
        <vt:lpstr>Títulos de diapositiva</vt:lpstr>
      </vt:variant>
      <vt:variant>
        <vt:i4>60</vt:i4>
      </vt:variant>
    </vt:vector>
  </HeadingPairs>
  <TitlesOfParts>
    <vt:vector size="73" baseType="lpstr">
      <vt:lpstr>Arial</vt:lpstr>
      <vt:lpstr>Calibri</vt:lpstr>
      <vt:lpstr>Consolas</vt:lpstr>
      <vt:lpstr>Myriad Pro</vt:lpstr>
      <vt:lpstr>Quicksand</vt:lpstr>
      <vt:lpstr>Segoe UI</vt:lpstr>
      <vt:lpstr>Segoe UI Semibold</vt:lpstr>
      <vt:lpstr>Segoe UI Semilight</vt:lpstr>
      <vt:lpstr>Wingdings</vt:lpstr>
      <vt:lpstr>White Template</vt:lpstr>
      <vt:lpstr>1_White Template</vt:lpstr>
      <vt:lpstr>2_White Template</vt:lpstr>
      <vt:lpstr>CorelDRAW</vt:lpstr>
      <vt:lpstr>Madrid – Spain 13 December 2019</vt:lpstr>
      <vt:lpstr>R y Python con  Power BI, la ciencia y  el análisis de datos, juntos</vt:lpstr>
      <vt:lpstr>R y Python con  Power BI, la ciencia y  el análisis de datos, juntos</vt:lpstr>
      <vt:lpstr>Presentación de PowerPoint</vt:lpstr>
      <vt:lpstr>Agenda</vt:lpstr>
      <vt:lpstr>Introducción</vt:lpstr>
      <vt:lpstr>Necesidades analíticas</vt:lpstr>
      <vt:lpstr>Análisis de datos para conocer ¿por qué?</vt:lpstr>
      <vt:lpstr>La minería de datos en el proceso de búsqueda de conocimiento</vt:lpstr>
      <vt:lpstr>El modelo CRISP</vt:lpstr>
      <vt:lpstr>Lenguaje Python</vt:lpstr>
      <vt:lpstr>Lenguaje R</vt:lpstr>
      <vt:lpstr>Microsoft Power Platform</vt:lpstr>
      <vt:lpstr>IA &amp; Power Platform</vt:lpstr>
      <vt:lpstr>Power BI – Power Query</vt:lpstr>
      <vt:lpstr>Analítica avanzada y Machine Learning desde Power Query</vt:lpstr>
      <vt:lpstr>Demo</vt:lpstr>
      <vt:lpstr>Tipos de datos en Power Query</vt:lpstr>
      <vt:lpstr>Perfiles de datos en Power Query</vt:lpstr>
      <vt:lpstr>Columna a partir del ejemplo en Power Query</vt:lpstr>
      <vt:lpstr>Tabla a partir del ejemplo en Power Query</vt:lpstr>
      <vt:lpstr>AI como transformación Power Query</vt:lpstr>
      <vt:lpstr>Power BI – Visualización</vt:lpstr>
      <vt:lpstr>Analítica avanzada y Machine Learning</vt:lpstr>
      <vt:lpstr>Demo</vt:lpstr>
      <vt:lpstr>Panel Analytics</vt:lpstr>
      <vt:lpstr>Analizar aumento / disminución</vt:lpstr>
      <vt:lpstr>Analizar aumento / disminución</vt:lpstr>
      <vt:lpstr>Analizar diferencias en distribución</vt:lpstr>
      <vt:lpstr>Clustering en tablas</vt:lpstr>
      <vt:lpstr>Clustering en gráficos de dispersión</vt:lpstr>
      <vt:lpstr>Machine Learning en Power BI – Q&amp;A</vt:lpstr>
      <vt:lpstr>Machine Learning en Power BI – Q&amp;A</vt:lpstr>
      <vt:lpstr>Machine Learning en Power BI – Q&amp;A</vt:lpstr>
      <vt:lpstr>Machine Learning en Power BI – Q&amp;A</vt:lpstr>
      <vt:lpstr>Esquema Jerárquico o árbol de descomposición</vt:lpstr>
      <vt:lpstr>Influenciadores clave</vt:lpstr>
      <vt:lpstr>Power BI más el poder de R y Python</vt:lpstr>
      <vt:lpstr>Power BI vs R &amp; Python</vt:lpstr>
      <vt:lpstr>Power BI vs R &amp; Python</vt:lpstr>
      <vt:lpstr>¿Cómo realizar tareas analíticas no incluidas en Power BI?</vt:lpstr>
      <vt:lpstr>Power BI más el poder de R y Python</vt:lpstr>
      <vt:lpstr>Demo</vt:lpstr>
      <vt:lpstr>Obtener datos con R y Python en Power Query</vt:lpstr>
      <vt:lpstr>Machine Learning en Power BI</vt:lpstr>
      <vt:lpstr>Power BI más el poder de R y Python</vt:lpstr>
      <vt:lpstr>Power BI más el poder de Python</vt:lpstr>
      <vt:lpstr>R Custom Visuals</vt:lpstr>
      <vt:lpstr>Análisis rápido desde el Servidor Power BI</vt:lpstr>
      <vt:lpstr>Análisis rápido desde el Servidor Power BI</vt:lpstr>
      <vt:lpstr>Conclusiones</vt:lpstr>
      <vt:lpstr>Conclusiones</vt:lpstr>
      <vt:lpstr>¿Preguntas?</vt:lpstr>
      <vt:lpstr>R y Python con  Power BI, la ciencia y  el análisis de datos, juntos</vt:lpstr>
      <vt:lpstr>Recursos</vt:lpstr>
      <vt:lpstr>Microsoft Learn</vt:lpstr>
      <vt:lpstr>Vídeos Power BI</vt:lpstr>
      <vt:lpstr>Libros</vt:lpstr>
      <vt:lpstr>Libros</vt:lpstr>
      <vt:lpstr>LinkedIn Learning</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2020-01-30T00:31:32Z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